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91" r:id="rId2"/>
    <p:sldId id="293" r:id="rId3"/>
    <p:sldId id="294" r:id="rId4"/>
    <p:sldId id="295" r:id="rId5"/>
    <p:sldId id="298" r:id="rId6"/>
    <p:sldId id="297" r:id="rId7"/>
    <p:sldId id="299" r:id="rId8"/>
    <p:sldId id="300" r:id="rId9"/>
    <p:sldId id="302" r:id="rId10"/>
    <p:sldId id="296" r:id="rId11"/>
    <p:sldId id="343" r:id="rId12"/>
    <p:sldId id="301" r:id="rId13"/>
    <p:sldId id="306" r:id="rId14"/>
    <p:sldId id="303" r:id="rId15"/>
    <p:sldId id="304" r:id="rId16"/>
    <p:sldId id="305" r:id="rId17"/>
    <p:sldId id="307" r:id="rId18"/>
    <p:sldId id="308" r:id="rId19"/>
    <p:sldId id="309" r:id="rId20"/>
    <p:sldId id="310" r:id="rId21"/>
    <p:sldId id="333" r:id="rId22"/>
    <p:sldId id="311" r:id="rId23"/>
    <p:sldId id="334" r:id="rId24"/>
    <p:sldId id="341" r:id="rId25"/>
    <p:sldId id="342" r:id="rId26"/>
    <p:sldId id="312" r:id="rId27"/>
    <p:sldId id="340" r:id="rId28"/>
    <p:sldId id="313" r:id="rId29"/>
    <p:sldId id="314" r:id="rId30"/>
    <p:sldId id="315" r:id="rId31"/>
    <p:sldId id="316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7" r:id="rId44"/>
    <p:sldId id="338" r:id="rId45"/>
    <p:sldId id="339" r:id="rId46"/>
    <p:sldId id="345" r:id="rId47"/>
    <p:sldId id="344" r:id="rId48"/>
    <p:sldId id="336" r:id="rId49"/>
    <p:sldId id="335" r:id="rId50"/>
    <p:sldId id="292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E55C3C"/>
    <a:srgbClr val="E4E4E4"/>
    <a:srgbClr val="1B4859"/>
    <a:srgbClr val="173B49"/>
    <a:srgbClr val="E84C35"/>
    <a:srgbClr val="F67E50"/>
    <a:srgbClr val="004656"/>
    <a:srgbClr val="002D3C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57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99F5E1A7-797E-F32E-7232-4997126E2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44" y="381721"/>
            <a:ext cx="1515073" cy="271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9495D-F2D5-B692-35FC-B89DCC18CC6F}"/>
              </a:ext>
            </a:extLst>
          </p:cNvPr>
          <p:cNvSpPr txBox="1"/>
          <p:nvPr/>
        </p:nvSpPr>
        <p:spPr>
          <a:xfrm>
            <a:off x="418918" y="8258352"/>
            <a:ext cx="4320350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50" i="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Confidential information owned by Eviden SAS, to be used by the recipient only. This document, or any part of it, may not be reproduced, copied, circulated and/or distributed nor quoted without prior written approval from Eviden SAS.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93AED14-2CC8-C973-4EE7-BC26F4692B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14915" y="8258352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50" smtClean="0">
                <a:latin typeface="Montserrat" panose="00000500000000000000" pitchFamily="2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50" dirty="0">
              <a:latin typeface="Montserrat" panose="00000500000000000000" pitchFamily="2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220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4960FA-70DB-CAD6-6053-7E4B86AF5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93205"/>
            <a:ext cx="1515073" cy="271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4C07BC-4739-FBBD-414B-6112D64F695F}"/>
              </a:ext>
            </a:extLst>
          </p:cNvPr>
          <p:cNvSpPr txBox="1"/>
          <p:nvPr/>
        </p:nvSpPr>
        <p:spPr>
          <a:xfrm>
            <a:off x="630045" y="8258352"/>
            <a:ext cx="4320350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50" i="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Confidential information owned by Eviden SAS, to be used by the recipient only. This document, or any part of it, may not be reproduced, copied, circulated and/or distributed nor quoted without prior written approval from Eviden SAS.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F86524C-258E-2CCB-930F-6FF33FB4FE73}"/>
              </a:ext>
            </a:extLst>
          </p:cNvPr>
          <p:cNvSpPr txBox="1">
            <a:spLocks/>
          </p:cNvSpPr>
          <p:nvPr/>
        </p:nvSpPr>
        <p:spPr>
          <a:xfrm>
            <a:off x="5670694" y="8258352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nl-NL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910B12-E528-4D59-95AD-82AFC587F8BD}" type="slidenum">
              <a:rPr lang="nl-NL" sz="1050" smtClean="0">
                <a:latin typeface="Montserrat" panose="00000500000000000000" pitchFamily="2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nl-NL" sz="1050" dirty="0">
              <a:latin typeface="Montserrat" panose="00000500000000000000" pitchFamily="2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91364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A3B2FA-F421-A0DB-E0D6-5EA5F350BA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791D0FA-6B99-42E5-B721-5BEB4B07EF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590" y="892407"/>
            <a:ext cx="1901614" cy="340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77BA4E-0064-451B-B04F-30179C0144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4016" y="2853868"/>
            <a:ext cx="9144000" cy="113779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800" spc="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noProof="0"/>
              <a:t>Title of the presentation</a:t>
            </a:r>
            <a:br>
              <a:rPr lang="en-US" noProof="0"/>
            </a:br>
            <a:r>
              <a:rPr lang="en-US" noProof="0"/>
              <a:t>Montserrat Semibold 38 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733730-E338-44D3-B4DD-6CA6D568E3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609" y="4015145"/>
            <a:ext cx="9144000" cy="55121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Montserrat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the presentation Montserrat Medium 21pt</a:t>
            </a:r>
          </a:p>
        </p:txBody>
      </p:sp>
      <p:sp>
        <p:nvSpPr>
          <p:cNvPr id="7" name="AddCustomFooter#1">
            <a:extLst>
              <a:ext uri="{FF2B5EF4-FFF2-40B4-BE49-F238E27FC236}">
                <a16:creationId xmlns:a16="http://schemas.microsoft.com/office/drawing/2014/main" id="{C06D46CF-8691-F3FA-BDB9-F212D56DCF49}"/>
              </a:ext>
            </a:extLst>
          </p:cNvPr>
          <p:cNvSpPr txBox="1"/>
          <p:nvPr userDrawn="1"/>
        </p:nvSpPr>
        <p:spPr bwMode="invGray">
          <a:xfrm>
            <a:off x="5408619" y="6373305"/>
            <a:ext cx="1300036" cy="1000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ECECED"/>
                </a:solidFill>
                <a:effectLst/>
                <a:uLnTx/>
                <a:uFillTx/>
                <a:latin typeface="+mn-lt"/>
                <a:ea typeface="Verdana" pitchFamily="34" charset="0"/>
                <a:cs typeface="Verdana" pitchFamily="34" charset="0"/>
              </a:rPr>
              <a:t>© Eviden</a:t>
            </a:r>
            <a:r>
              <a:rPr kumimoji="0" lang="nl-NL" sz="650" b="0" i="0" u="none" strike="noStrike" kern="1200" cap="none" spc="0" normalizeH="0" baseline="0" noProof="0" dirty="0">
                <a:ln>
                  <a:noFill/>
                </a:ln>
                <a:solidFill>
                  <a:srgbClr val="ECECED"/>
                </a:solidFill>
                <a:effectLst/>
                <a:uLnTx/>
                <a:uFillTx/>
                <a:latin typeface="+mn-lt"/>
                <a:ea typeface="Verdana" pitchFamily="34" charset="0"/>
                <a:cs typeface="Verdana" pitchFamily="34" charset="0"/>
              </a:rPr>
              <a:t> SAS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ECECED"/>
                </a:solidFill>
                <a:effectLst/>
                <a:uLnTx/>
                <a:uFillTx/>
                <a:latin typeface="+mn-lt"/>
                <a:ea typeface="Verdana" pitchFamily="34" charset="0"/>
                <a:cs typeface="Verdana" pitchFamily="34" charset="0"/>
              </a:rPr>
              <a:t> – </a:t>
            </a:r>
            <a:r>
              <a:rPr kumimoji="0" lang="en-NL" sz="650" b="0" i="0" u="none" strike="noStrike" kern="1200" cap="none" spc="0" normalizeH="0" baseline="0" noProof="0" dirty="0">
                <a:ln>
                  <a:noFill/>
                </a:ln>
                <a:solidFill>
                  <a:srgbClr val="ECECED"/>
                </a:solidFill>
                <a:effectLst/>
                <a:uLnTx/>
                <a:uFillTx/>
                <a:latin typeface="+mn-lt"/>
                <a:ea typeface="Verdana" pitchFamily="34" charset="0"/>
                <a:cs typeface="Verdana" pitchFamily="34" charset="0"/>
              </a:rPr>
              <a:t>For internal use</a:t>
            </a:r>
            <a:endParaRPr lang="nl-NL" sz="650" baseline="0" dirty="0">
              <a:solidFill>
                <a:srgbClr val="ECECED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675DCFDE-81D2-ACDD-BA70-48C2BA3EF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893590" y="5866179"/>
            <a:ext cx="3201843" cy="62425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200" kern="1200" baseline="0" dirty="0" smtClean="0">
                <a:solidFill>
                  <a:schemeClr val="bg1"/>
                </a:solidFill>
                <a:latin typeface="Montserrat Medium" pitchFamily="2" charset="0"/>
                <a:ea typeface="Verdana" pitchFamily="34" charset="0"/>
                <a:cs typeface="Montserrat Medium" pitchFamily="2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200" kern="1200" baseline="0" dirty="0" smtClean="0">
                <a:solidFill>
                  <a:schemeClr val="bg1"/>
                </a:solidFill>
                <a:latin typeface="Montserrat Medium" pitchFamily="2" charset="0"/>
                <a:ea typeface="Verdana" pitchFamily="34" charset="0"/>
                <a:cs typeface="Montserrat Medium" pitchFamily="2" charset="0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200" kern="1200" baseline="0" dirty="0" smtClean="0">
                <a:solidFill>
                  <a:srgbClr val="808080"/>
                </a:solidFill>
                <a:latin typeface="Raleway Light" pitchFamily="2" charset="0"/>
                <a:ea typeface="Verdana" pitchFamily="34" charset="0"/>
                <a:cs typeface="Verdana" pitchFamily="34" charset="0"/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tabLst/>
              <a:defRPr/>
            </a:pPr>
            <a:r>
              <a:rPr lang="en-US" dirty="0"/>
              <a:t>Presenter Name</a:t>
            </a:r>
            <a:br>
              <a:rPr lang="en-NL" dirty="0"/>
            </a:br>
            <a:r>
              <a:rPr lang="en-US" dirty="0"/>
              <a:t>Job Title</a:t>
            </a:r>
            <a:br>
              <a:rPr lang="en-NL" dirty="0"/>
            </a:br>
            <a:r>
              <a:rPr lang="en-NL" dirty="0"/>
              <a:t>DD/MM/YYYY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92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6816-C8D8-4D33-ADC6-A0DDE3C6E31E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E3C4D-A53B-49B6-90E2-150065B87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F61FD8B-EBAC-431F-8905-95E0C7426B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800" y="1316038"/>
            <a:ext cx="5542569" cy="463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l-NL" dirty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4A7F2C9-5B52-4373-9742-E65FC6C6DD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8231" y="1316037"/>
            <a:ext cx="5542569" cy="4637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l-NL" dirty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61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673F966-8056-4DE2-B799-EF36BC12A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800" y="1316038"/>
            <a:ext cx="3600000" cy="4637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DD60F31-EC58-4827-AE70-2A037AD8A3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58800" y="1316038"/>
            <a:ext cx="3600000" cy="4637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F2B20C0-85C2-4DF4-A44F-BC3996D47A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0800" y="1316037"/>
            <a:ext cx="3600000" cy="4637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630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6750477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6750477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581D1D-5EAE-4A54-A05E-CABE73051D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34885" y="471915"/>
            <a:ext cx="4464910" cy="5481210"/>
          </a:xfrm>
          <a:prstGeom prst="roundRect">
            <a:avLst>
              <a:gd name="adj" fmla="val 1612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noProof="0"/>
              <a:t>Click here to add an image</a:t>
            </a:r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6BC8A62-F5B1-434F-9116-260E0EED57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800" y="1316038"/>
            <a:ext cx="5677192" cy="4637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4928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4181414" cy="677108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4182375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581D1D-5EAE-4A54-A05E-CABE73051D3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13419" y="471915"/>
            <a:ext cx="6885414" cy="5481210"/>
          </a:xfrm>
          <a:prstGeom prst="roundRect">
            <a:avLst>
              <a:gd name="adj" fmla="val 1612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noProof="0"/>
              <a:t>Click here to add an image</a:t>
            </a:r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B9542F9-32A5-410D-9629-E8AEBA0467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800" y="1316038"/>
            <a:ext cx="4181414" cy="4637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4566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6C72E7BA-6D3C-4D6A-9EA0-061F3E9E832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5420705" y="1316764"/>
            <a:ext cx="6380095" cy="46365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noProof="0"/>
              <a:t>Placeholder for chart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6049E1-8871-4DD9-80BA-F04283E245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800" y="1316038"/>
            <a:ext cx="4707669" cy="4637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0041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799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799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6C72E7BA-6D3C-4D6A-9EA0-061F3E9E8324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414338" y="1316764"/>
            <a:ext cx="5037248" cy="463656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noProof="0"/>
              <a:t>Placeholder for chart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A4C3D8-8F24-457D-A0D3-C853BE2888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8704" y="1316503"/>
            <a:ext cx="5612095" cy="4636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340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+ 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DA07A1E-7E43-40F2-95A9-1DAE8473B2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4338" y="1429965"/>
            <a:ext cx="2070313" cy="2130358"/>
          </a:xfrm>
          <a:prstGeom prst="roundRect">
            <a:avLst>
              <a:gd name="adj" fmla="val 678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noProof="0"/>
              <a:t>Click here to add an image</a:t>
            </a:r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BA3582E0-15F7-4939-B5EE-0DCB1F5EB66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92518" y="1429965"/>
            <a:ext cx="2070313" cy="2130358"/>
          </a:xfrm>
          <a:prstGeom prst="roundRect">
            <a:avLst>
              <a:gd name="adj" fmla="val 678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noProof="0"/>
              <a:t>Click here to add an image</a:t>
            </a:r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B75F2EC0-3A73-4ED4-A42B-B55C74D832F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4338" y="3826923"/>
            <a:ext cx="2070313" cy="2130358"/>
          </a:xfrm>
          <a:prstGeom prst="roundRect">
            <a:avLst>
              <a:gd name="adj" fmla="val 678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noProof="0"/>
              <a:t>Click here to add an image</a:t>
            </a:r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5AF3F779-9DC3-4AAF-AE3B-9FE0C5FA02B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92518" y="3826923"/>
            <a:ext cx="2070313" cy="2130358"/>
          </a:xfrm>
          <a:prstGeom prst="roundRect">
            <a:avLst>
              <a:gd name="adj" fmla="val 6780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rgbClr val="000000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noProof="0"/>
              <a:t>Click here to add an image</a:t>
            </a:r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3AC978-A238-4386-8624-0CCD5A15512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 bwMode="invGray">
          <a:xfrm>
            <a:off x="2805716" y="1429965"/>
            <a:ext cx="3132000" cy="2130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7AFCE78-5C36-44C8-91C8-92D9BA8B2A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invGray">
          <a:xfrm>
            <a:off x="2805716" y="3826922"/>
            <a:ext cx="3132000" cy="2130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1908094-B0A8-4A77-A781-2F7092A350B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 bwMode="invGray">
          <a:xfrm>
            <a:off x="8668800" y="1429965"/>
            <a:ext cx="3132000" cy="21303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DCD943-E55C-4177-BFF5-0964EED3979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invGray">
          <a:xfrm>
            <a:off x="8668800" y="3826922"/>
            <a:ext cx="3132000" cy="2130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5389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ighlight blocks + 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799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799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CA8B58-D28A-433A-8884-CEC98561B5DF}"/>
              </a:ext>
            </a:extLst>
          </p:cNvPr>
          <p:cNvSpPr/>
          <p:nvPr userDrawn="1"/>
        </p:nvSpPr>
        <p:spPr>
          <a:xfrm>
            <a:off x="422777" y="1429965"/>
            <a:ext cx="2070313" cy="2130357"/>
          </a:xfrm>
          <a:prstGeom prst="roundRect">
            <a:avLst>
              <a:gd name="adj" fmla="val 5789"/>
            </a:avLst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59717C-E81C-4C70-9235-FF3D6ED69F8A}"/>
              </a:ext>
            </a:extLst>
          </p:cNvPr>
          <p:cNvSpPr/>
          <p:nvPr userDrawn="1"/>
        </p:nvSpPr>
        <p:spPr>
          <a:xfrm>
            <a:off x="422777" y="3831256"/>
            <a:ext cx="2070313" cy="2130357"/>
          </a:xfrm>
          <a:prstGeom prst="roundRect">
            <a:avLst>
              <a:gd name="adj" fmla="val 5789"/>
            </a:avLst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74D446E-B224-472C-980C-5E05C0359A0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invGray">
          <a:xfrm>
            <a:off x="617775" y="1631004"/>
            <a:ext cx="1680317" cy="1725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4E93D42-A67E-465A-839D-8F565E7FAE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invGray">
          <a:xfrm>
            <a:off x="617775" y="4033913"/>
            <a:ext cx="1680317" cy="1725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047352F-5E4B-4E67-95C0-019B5ECC2AB2}"/>
              </a:ext>
            </a:extLst>
          </p:cNvPr>
          <p:cNvSpPr/>
          <p:nvPr userDrawn="1"/>
        </p:nvSpPr>
        <p:spPr>
          <a:xfrm>
            <a:off x="6287693" y="1429965"/>
            <a:ext cx="2070313" cy="2130357"/>
          </a:xfrm>
          <a:prstGeom prst="roundRect">
            <a:avLst>
              <a:gd name="adj" fmla="val 5789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98C8F63-546B-4516-BC2C-7FFA8AFABDB8}"/>
              </a:ext>
            </a:extLst>
          </p:cNvPr>
          <p:cNvSpPr/>
          <p:nvPr userDrawn="1"/>
        </p:nvSpPr>
        <p:spPr>
          <a:xfrm>
            <a:off x="6287691" y="3831255"/>
            <a:ext cx="2070313" cy="2130357"/>
          </a:xfrm>
          <a:prstGeom prst="roundRect">
            <a:avLst>
              <a:gd name="adj" fmla="val 5789"/>
            </a:avLst>
          </a:prstGeom>
          <a:solidFill>
            <a:srgbClr val="00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B0E0D8AF-49E6-49E0-9F50-362332B8B92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invGray">
          <a:xfrm>
            <a:off x="6482691" y="1631004"/>
            <a:ext cx="1680317" cy="1725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3A7A69C-7DE5-4E67-A136-A50A826334E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 bwMode="invGray">
          <a:xfrm>
            <a:off x="6482691" y="4033913"/>
            <a:ext cx="1680317" cy="1725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0198DF7-CEAE-47CF-94B7-60626AC3CAA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 bwMode="invGray">
          <a:xfrm>
            <a:off x="2784434" y="1429965"/>
            <a:ext cx="3132000" cy="2130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E71C253-CB2E-4933-98E4-5EE04CF9264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invGray">
          <a:xfrm>
            <a:off x="2784434" y="3826923"/>
            <a:ext cx="3132000" cy="2130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3C3C0BE-76A9-4AEB-B881-463AEFD97A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 bwMode="invGray">
          <a:xfrm>
            <a:off x="8668799" y="1429965"/>
            <a:ext cx="3132000" cy="2130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848F375-61FF-4AC2-BA7D-635E975C5F9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invGray">
          <a:xfrm>
            <a:off x="8668799" y="3826922"/>
            <a:ext cx="3132000" cy="2130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448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ighlight blocks centered + 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799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799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CA8B58-D28A-433A-8884-CEC98561B5DF}"/>
              </a:ext>
            </a:extLst>
          </p:cNvPr>
          <p:cNvSpPr/>
          <p:nvPr userDrawn="1"/>
        </p:nvSpPr>
        <p:spPr>
          <a:xfrm>
            <a:off x="3869489" y="1429965"/>
            <a:ext cx="2070313" cy="2130357"/>
          </a:xfrm>
          <a:prstGeom prst="roundRect">
            <a:avLst>
              <a:gd name="adj" fmla="val 5789"/>
            </a:avLst>
          </a:prstGeom>
          <a:solidFill>
            <a:srgbClr val="2D2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759717C-E81C-4C70-9235-FF3D6ED69F8A}"/>
              </a:ext>
            </a:extLst>
          </p:cNvPr>
          <p:cNvSpPr/>
          <p:nvPr userDrawn="1"/>
        </p:nvSpPr>
        <p:spPr>
          <a:xfrm>
            <a:off x="3833087" y="3847180"/>
            <a:ext cx="2070313" cy="2130357"/>
          </a:xfrm>
          <a:prstGeom prst="roundRect">
            <a:avLst>
              <a:gd name="adj" fmla="val 5789"/>
            </a:avLst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74D446E-B224-472C-980C-5E05C0359A0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invGray">
          <a:xfrm>
            <a:off x="4064487" y="1631004"/>
            <a:ext cx="1680317" cy="1725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4E93D42-A67E-465A-839D-8F565E7FAE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 bwMode="invGray">
          <a:xfrm>
            <a:off x="4064487" y="4049837"/>
            <a:ext cx="1680317" cy="1725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047352F-5E4B-4E67-95C0-019B5ECC2AB2}"/>
              </a:ext>
            </a:extLst>
          </p:cNvPr>
          <p:cNvSpPr/>
          <p:nvPr userDrawn="1"/>
        </p:nvSpPr>
        <p:spPr>
          <a:xfrm>
            <a:off x="6214195" y="1429965"/>
            <a:ext cx="2070313" cy="2130357"/>
          </a:xfrm>
          <a:prstGeom prst="roundRect">
            <a:avLst>
              <a:gd name="adj" fmla="val 5789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98C8F63-546B-4516-BC2C-7FFA8AFABDB8}"/>
              </a:ext>
            </a:extLst>
          </p:cNvPr>
          <p:cNvSpPr/>
          <p:nvPr userDrawn="1"/>
        </p:nvSpPr>
        <p:spPr>
          <a:xfrm>
            <a:off x="6214195" y="3831255"/>
            <a:ext cx="2070313" cy="2130357"/>
          </a:xfrm>
          <a:prstGeom prst="roundRect">
            <a:avLst>
              <a:gd name="adj" fmla="val 5789"/>
            </a:avLst>
          </a:prstGeom>
          <a:solidFill>
            <a:srgbClr val="00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B0E0D8AF-49E6-49E0-9F50-362332B8B92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 bwMode="invGray">
          <a:xfrm>
            <a:off x="6409193" y="1631004"/>
            <a:ext cx="1680317" cy="1725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3A7A69C-7DE5-4E67-A136-A50A826334E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 bwMode="invGray">
          <a:xfrm>
            <a:off x="6409193" y="4033913"/>
            <a:ext cx="1680317" cy="1725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0198DF7-CEAE-47CF-94B7-60626AC3CAA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 bwMode="invGray">
          <a:xfrm>
            <a:off x="316799" y="1429965"/>
            <a:ext cx="3132000" cy="2130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E71C253-CB2E-4933-98E4-5EE04CF9264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invGray">
          <a:xfrm>
            <a:off x="316799" y="3847180"/>
            <a:ext cx="3132000" cy="2130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3C3C0BE-76A9-4AEB-B881-463AEFD97AD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 bwMode="invGray">
          <a:xfrm>
            <a:off x="8668799" y="1429965"/>
            <a:ext cx="3132000" cy="2130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848F375-61FF-4AC2-BA7D-635E975C5F9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 bwMode="invGray">
          <a:xfrm>
            <a:off x="8668799" y="3826922"/>
            <a:ext cx="3132000" cy="21303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308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D2459CEC-A4CF-4DD4-81E8-93B3A5F6536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 bwMode="invGray">
          <a:xfrm>
            <a:off x="8088366" y="1439605"/>
            <a:ext cx="3712434" cy="312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741328C-C085-4599-8E8E-9F2675721AA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invGray">
          <a:xfrm>
            <a:off x="8088365" y="3813858"/>
            <a:ext cx="3712435" cy="312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BC0F70D-170B-4864-9328-0FB2F231130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 bwMode="invGray">
          <a:xfrm>
            <a:off x="316800" y="1439605"/>
            <a:ext cx="3712434" cy="312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36370263-69FE-4CD9-9FFD-457F6EC1ED9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 bwMode="invGray">
          <a:xfrm>
            <a:off x="316800" y="3813858"/>
            <a:ext cx="3712435" cy="312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2EF3C9B2-76EC-4D51-8D58-B549BD2659B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 bwMode="invGray">
          <a:xfrm>
            <a:off x="4184726" y="1439605"/>
            <a:ext cx="3712434" cy="312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6073B89A-ABDB-42BA-B930-F2CDCAD2D5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 bwMode="invGray">
          <a:xfrm>
            <a:off x="4184726" y="3813858"/>
            <a:ext cx="3712435" cy="312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320C2A9B-1446-42B5-9866-6A529B7EB42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 bwMode="invGray">
          <a:xfrm>
            <a:off x="316800" y="1836750"/>
            <a:ext cx="3712433" cy="17490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2D2D2D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C5F06084-AC16-49C2-BFAC-0A404A7435D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 bwMode="invGray">
          <a:xfrm>
            <a:off x="316800" y="4216115"/>
            <a:ext cx="3712433" cy="17490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2D2D2D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45397D41-59D2-4B16-B530-4079DF1ED9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 bwMode="invGray">
          <a:xfrm>
            <a:off x="4184726" y="1836750"/>
            <a:ext cx="3712433" cy="17490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2D2D2D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877C2CE-0D3D-4F51-B4FB-44CA0AC4CDE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 bwMode="invGray">
          <a:xfrm>
            <a:off x="4184726" y="4216115"/>
            <a:ext cx="3712433" cy="17490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2D2D2D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5D027021-1D69-4E2B-AA72-76DABF09EC7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 bwMode="invGray">
          <a:xfrm>
            <a:off x="8088367" y="1836750"/>
            <a:ext cx="3712433" cy="17490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2D2D2D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FF652AAD-B456-43BF-B19B-120FF398F9C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 bwMode="invGray">
          <a:xfrm>
            <a:off x="8088367" y="4216115"/>
            <a:ext cx="3712433" cy="17490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2D2D2D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886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console table, dining table&#10;&#10;Description automatically generated">
            <a:extLst>
              <a:ext uri="{FF2B5EF4-FFF2-40B4-BE49-F238E27FC236}">
                <a16:creationId xmlns:a16="http://schemas.microsoft.com/office/drawing/2014/main" id="{E2D43428-E7CE-81FF-FD78-2DD7198CB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786AD-7708-487E-982A-6BAEF70EF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288" y="1559880"/>
            <a:ext cx="10515600" cy="40163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NL" dirty="0"/>
              <a:t>Content overview</a:t>
            </a:r>
            <a:endParaRPr lang="nl-NL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523335-FB70-41A4-AD57-4B5B78CEC3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590" y="892407"/>
            <a:ext cx="1901614" cy="340326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EDB5558-BADD-4E8F-9403-A6C600434F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893590" y="2880691"/>
            <a:ext cx="3656742" cy="7339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NL" dirty="0"/>
              <a:t>Chapter title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F634F97-7035-4B6B-BE58-509E7F343F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893590" y="2651010"/>
            <a:ext cx="215363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600">
                <a:solidFill>
                  <a:srgbClr val="FF6D43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D8FDAA-46B6-4B52-802A-C25AF05840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invGray">
          <a:xfrm>
            <a:off x="893590" y="4031378"/>
            <a:ext cx="3656742" cy="7339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NL" dirty="0"/>
              <a:t>Chapter title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AC6D1B7-B40B-4502-823B-14AA1F1D3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invGray">
          <a:xfrm>
            <a:off x="893590" y="3797363"/>
            <a:ext cx="306831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600">
                <a:solidFill>
                  <a:srgbClr val="FF6D43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NL" dirty="0"/>
              <a:t>02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E604DA7-4CE1-46AD-82EE-262FEDB3C0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invGray">
          <a:xfrm>
            <a:off x="893590" y="5186399"/>
            <a:ext cx="3656742" cy="7339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NL" dirty="0"/>
              <a:t>Chapter title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5E558F66-781A-427E-A26B-03CC8BB4BF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invGray">
          <a:xfrm>
            <a:off x="893590" y="4956718"/>
            <a:ext cx="306831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600">
                <a:solidFill>
                  <a:srgbClr val="FF6D43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NL" dirty="0"/>
              <a:t>03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38C80B47-9195-4AE5-BFBD-92C82687B9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5279966" y="2880691"/>
            <a:ext cx="3656742" cy="7339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NL" dirty="0"/>
              <a:t>Chapter title</a:t>
            </a:r>
            <a:endParaRPr lang="en-US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2ADF441-DA8A-49D0-B08F-29F2723728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5279966" y="2651010"/>
            <a:ext cx="306831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600">
                <a:solidFill>
                  <a:srgbClr val="FF6D43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NL" dirty="0"/>
              <a:t>04</a:t>
            </a:r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4E4BE7A-DC71-466F-9000-5AC0BB4C5C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5279966" y="4031378"/>
            <a:ext cx="3656742" cy="7339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NL" dirty="0"/>
              <a:t>Chapter title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F2C5BF79-33AB-4E0A-9B89-4EFF201870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5279966" y="3801697"/>
            <a:ext cx="306831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600">
                <a:solidFill>
                  <a:srgbClr val="FF6D43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NL" dirty="0"/>
              <a:t>05</a:t>
            </a:r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0E3806AC-4E53-4B01-965E-713729C412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5279966" y="5186399"/>
            <a:ext cx="3656742" cy="7339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NL" dirty="0"/>
              <a:t>Chapter title</a:t>
            </a:r>
            <a:endParaRPr lang="en-US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CB81010-191E-4C08-9B03-840E000449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5279966" y="4956718"/>
            <a:ext cx="306831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600">
                <a:solidFill>
                  <a:srgbClr val="FF6D43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NL" dirty="0"/>
              <a:t>06</a:t>
            </a:r>
            <a:endParaRPr lang="en-US" dirty="0"/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6E506A80-A3A2-E2A7-3793-76D81A7CE6C3}"/>
              </a:ext>
            </a:extLst>
          </p:cNvPr>
          <p:cNvSpPr txBox="1">
            <a:spLocks/>
          </p:cNvSpPr>
          <p:nvPr userDrawn="1"/>
        </p:nvSpPr>
        <p:spPr>
          <a:xfrm>
            <a:off x="11429230" y="6298599"/>
            <a:ext cx="458064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l" defTabSz="914400" rtl="0" eaLnBrk="1" latinLnBrk="0" hangingPunct="1">
              <a:defRPr lang="nl-NL" sz="1200" kern="1200" smtClean="0">
                <a:solidFill>
                  <a:srgbClr val="FF6D43"/>
                </a:solidFill>
                <a:latin typeface="Montserrat SemiBold" pitchFamily="2" charset="0"/>
                <a:ea typeface="Verdana" pitchFamily="34" charset="0"/>
                <a:cs typeface="Montserrat SemiBold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AF489CC-3B7A-4DA5-A8C0-4984788D0EC5}" type="slidenum">
              <a:rPr lang="en-IN" smtClean="0"/>
              <a:pPr algn="r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09947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 with hight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799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799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3D8963-5580-4C5D-83BD-9F4EE3E85093}"/>
              </a:ext>
            </a:extLst>
          </p:cNvPr>
          <p:cNvSpPr/>
          <p:nvPr/>
        </p:nvSpPr>
        <p:spPr>
          <a:xfrm>
            <a:off x="417847" y="1376740"/>
            <a:ext cx="2749999" cy="4681353"/>
          </a:xfrm>
          <a:prstGeom prst="roundRect">
            <a:avLst>
              <a:gd name="adj" fmla="val 6076"/>
            </a:avLst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266BEE5-890F-4D2B-A3D4-446773B2C7A7}"/>
              </a:ext>
            </a:extLst>
          </p:cNvPr>
          <p:cNvSpPr/>
          <p:nvPr/>
        </p:nvSpPr>
        <p:spPr>
          <a:xfrm>
            <a:off x="3291456" y="1376740"/>
            <a:ext cx="2749999" cy="4681353"/>
          </a:xfrm>
          <a:prstGeom prst="roundRect">
            <a:avLst>
              <a:gd name="adj" fmla="val 6076"/>
            </a:avLst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B76ECF3-ABC9-4360-9A82-4F41E3655D43}"/>
              </a:ext>
            </a:extLst>
          </p:cNvPr>
          <p:cNvSpPr/>
          <p:nvPr/>
        </p:nvSpPr>
        <p:spPr>
          <a:xfrm>
            <a:off x="6165065" y="1376740"/>
            <a:ext cx="2749999" cy="4681353"/>
          </a:xfrm>
          <a:prstGeom prst="roundRect">
            <a:avLst>
              <a:gd name="adj" fmla="val 6076"/>
            </a:avLst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8E96AE-E249-4716-9137-DA93C7E53D0E}"/>
              </a:ext>
            </a:extLst>
          </p:cNvPr>
          <p:cNvSpPr/>
          <p:nvPr/>
        </p:nvSpPr>
        <p:spPr>
          <a:xfrm>
            <a:off x="9038673" y="1376740"/>
            <a:ext cx="2749999" cy="4681353"/>
          </a:xfrm>
          <a:prstGeom prst="roundRect">
            <a:avLst>
              <a:gd name="adj" fmla="val 6076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39C0297-1567-40AA-90D6-CB03A2A553DC}"/>
              </a:ext>
            </a:extLst>
          </p:cNvPr>
          <p:cNvSpPr>
            <a:spLocks noGrp="1"/>
          </p:cNvSpPr>
          <p:nvPr userDrawn="1">
            <p:ph type="body" sz="quarter" idx="42"/>
          </p:nvPr>
        </p:nvSpPr>
        <p:spPr bwMode="invGray">
          <a:xfrm>
            <a:off x="563857" y="1481550"/>
            <a:ext cx="2457978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6D94888-A371-4384-8376-ED2A72F15754}"/>
              </a:ext>
            </a:extLst>
          </p:cNvPr>
          <p:cNvSpPr>
            <a:spLocks noGrp="1"/>
          </p:cNvSpPr>
          <p:nvPr userDrawn="1">
            <p:ph type="body" sz="quarter" idx="48"/>
          </p:nvPr>
        </p:nvSpPr>
        <p:spPr bwMode="invGray">
          <a:xfrm>
            <a:off x="563858" y="1878695"/>
            <a:ext cx="2457977" cy="4060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94C5563-891A-404C-BEE1-28600555F5A7}"/>
              </a:ext>
            </a:extLst>
          </p:cNvPr>
          <p:cNvSpPr>
            <a:spLocks noGrp="1"/>
          </p:cNvSpPr>
          <p:nvPr userDrawn="1">
            <p:ph type="body" sz="quarter" idx="49"/>
          </p:nvPr>
        </p:nvSpPr>
        <p:spPr bwMode="invGray">
          <a:xfrm>
            <a:off x="3437466" y="1481550"/>
            <a:ext cx="2457978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D62F8185-7100-4AB7-8700-7B9AB5C5C762}"/>
              </a:ext>
            </a:extLst>
          </p:cNvPr>
          <p:cNvSpPr>
            <a:spLocks noGrp="1"/>
          </p:cNvSpPr>
          <p:nvPr userDrawn="1">
            <p:ph type="body" sz="quarter" idx="50"/>
          </p:nvPr>
        </p:nvSpPr>
        <p:spPr bwMode="invGray">
          <a:xfrm>
            <a:off x="3437467" y="1878695"/>
            <a:ext cx="2457977" cy="4060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F2DDC885-AC07-439F-BC77-A4C9B911E7E5}"/>
              </a:ext>
            </a:extLst>
          </p:cNvPr>
          <p:cNvSpPr>
            <a:spLocks noGrp="1"/>
          </p:cNvSpPr>
          <p:nvPr userDrawn="1">
            <p:ph type="body" sz="quarter" idx="51"/>
          </p:nvPr>
        </p:nvSpPr>
        <p:spPr bwMode="invGray">
          <a:xfrm>
            <a:off x="6311075" y="1481550"/>
            <a:ext cx="2457978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BF938847-A46F-4040-B617-CA0FDAC75981}"/>
              </a:ext>
            </a:extLst>
          </p:cNvPr>
          <p:cNvSpPr>
            <a:spLocks noGrp="1"/>
          </p:cNvSpPr>
          <p:nvPr userDrawn="1">
            <p:ph type="body" sz="quarter" idx="52"/>
          </p:nvPr>
        </p:nvSpPr>
        <p:spPr bwMode="invGray">
          <a:xfrm>
            <a:off x="6311076" y="1878695"/>
            <a:ext cx="2457977" cy="4060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D2A8777-0FD1-4F0D-BDA3-82FBFC3C711F}"/>
              </a:ext>
            </a:extLst>
          </p:cNvPr>
          <p:cNvSpPr>
            <a:spLocks noGrp="1"/>
          </p:cNvSpPr>
          <p:nvPr userDrawn="1">
            <p:ph type="body" sz="quarter" idx="53"/>
          </p:nvPr>
        </p:nvSpPr>
        <p:spPr bwMode="invGray">
          <a:xfrm>
            <a:off x="9184683" y="1481550"/>
            <a:ext cx="2457978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0D2F8A3C-F63E-4F2C-9C20-DCFE48617FE5}"/>
              </a:ext>
            </a:extLst>
          </p:cNvPr>
          <p:cNvSpPr>
            <a:spLocks noGrp="1"/>
          </p:cNvSpPr>
          <p:nvPr userDrawn="1">
            <p:ph type="body" sz="quarter" idx="54"/>
          </p:nvPr>
        </p:nvSpPr>
        <p:spPr bwMode="invGray">
          <a:xfrm>
            <a:off x="9184684" y="1878695"/>
            <a:ext cx="2457977" cy="40607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8468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3D8963-5580-4C5D-83BD-9F4EE3E85093}"/>
              </a:ext>
            </a:extLst>
          </p:cNvPr>
          <p:cNvSpPr/>
          <p:nvPr/>
        </p:nvSpPr>
        <p:spPr>
          <a:xfrm>
            <a:off x="417847" y="1376740"/>
            <a:ext cx="5043037" cy="501955"/>
          </a:xfrm>
          <a:prstGeom prst="roundRect">
            <a:avLst>
              <a:gd name="adj" fmla="val 6076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266BEE5-890F-4D2B-A3D4-446773B2C7A7}"/>
              </a:ext>
            </a:extLst>
          </p:cNvPr>
          <p:cNvSpPr/>
          <p:nvPr/>
        </p:nvSpPr>
        <p:spPr>
          <a:xfrm>
            <a:off x="6745635" y="1386659"/>
            <a:ext cx="5043037" cy="501955"/>
          </a:xfrm>
          <a:prstGeom prst="roundRect">
            <a:avLst>
              <a:gd name="adj" fmla="val 6076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39C0297-1567-40AA-90D6-CB03A2A553DC}"/>
              </a:ext>
            </a:extLst>
          </p:cNvPr>
          <p:cNvSpPr>
            <a:spLocks noGrp="1"/>
          </p:cNvSpPr>
          <p:nvPr userDrawn="1">
            <p:ph type="body" sz="quarter" idx="42"/>
          </p:nvPr>
        </p:nvSpPr>
        <p:spPr bwMode="invGray">
          <a:xfrm>
            <a:off x="577864" y="1481550"/>
            <a:ext cx="4723003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6D94888-A371-4384-8376-ED2A72F15754}"/>
              </a:ext>
            </a:extLst>
          </p:cNvPr>
          <p:cNvSpPr>
            <a:spLocks noGrp="1"/>
          </p:cNvSpPr>
          <p:nvPr userDrawn="1">
            <p:ph type="body" sz="quarter" idx="48"/>
          </p:nvPr>
        </p:nvSpPr>
        <p:spPr bwMode="invGray">
          <a:xfrm>
            <a:off x="577863" y="1983505"/>
            <a:ext cx="4723004" cy="3955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94C5563-891A-404C-BEE1-28600555F5A7}"/>
              </a:ext>
            </a:extLst>
          </p:cNvPr>
          <p:cNvSpPr>
            <a:spLocks noGrp="1"/>
          </p:cNvSpPr>
          <p:nvPr userDrawn="1">
            <p:ph type="body" sz="quarter" idx="49"/>
          </p:nvPr>
        </p:nvSpPr>
        <p:spPr bwMode="invGray">
          <a:xfrm>
            <a:off x="6905554" y="1481550"/>
            <a:ext cx="4723198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D62F8185-7100-4AB7-8700-7B9AB5C5C762}"/>
              </a:ext>
            </a:extLst>
          </p:cNvPr>
          <p:cNvSpPr>
            <a:spLocks noGrp="1"/>
          </p:cNvSpPr>
          <p:nvPr userDrawn="1">
            <p:ph type="body" sz="quarter" idx="50"/>
          </p:nvPr>
        </p:nvSpPr>
        <p:spPr bwMode="invGray">
          <a:xfrm>
            <a:off x="6905553" y="1983504"/>
            <a:ext cx="4723200" cy="3955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348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3D8963-5580-4C5D-83BD-9F4EE3E85093}"/>
              </a:ext>
            </a:extLst>
          </p:cNvPr>
          <p:cNvSpPr/>
          <p:nvPr/>
        </p:nvSpPr>
        <p:spPr>
          <a:xfrm>
            <a:off x="417847" y="1376740"/>
            <a:ext cx="3239999" cy="501955"/>
          </a:xfrm>
          <a:prstGeom prst="roundRect">
            <a:avLst>
              <a:gd name="adj" fmla="val 6076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266BEE5-890F-4D2B-A3D4-446773B2C7A7}"/>
              </a:ext>
            </a:extLst>
          </p:cNvPr>
          <p:cNvSpPr/>
          <p:nvPr/>
        </p:nvSpPr>
        <p:spPr>
          <a:xfrm>
            <a:off x="4483260" y="1386659"/>
            <a:ext cx="3239999" cy="501955"/>
          </a:xfrm>
          <a:prstGeom prst="roundRect">
            <a:avLst>
              <a:gd name="adj" fmla="val 6076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B76ECF3-ABC9-4360-9A82-4F41E3655D43}"/>
              </a:ext>
            </a:extLst>
          </p:cNvPr>
          <p:cNvSpPr/>
          <p:nvPr/>
        </p:nvSpPr>
        <p:spPr>
          <a:xfrm>
            <a:off x="8548673" y="1386660"/>
            <a:ext cx="3239999" cy="501955"/>
          </a:xfrm>
          <a:prstGeom prst="roundRect">
            <a:avLst>
              <a:gd name="adj" fmla="val 6076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39C0297-1567-40AA-90D6-CB03A2A553DC}"/>
              </a:ext>
            </a:extLst>
          </p:cNvPr>
          <p:cNvSpPr>
            <a:spLocks noGrp="1"/>
          </p:cNvSpPr>
          <p:nvPr userDrawn="1">
            <p:ph type="body" sz="quarter" idx="42"/>
          </p:nvPr>
        </p:nvSpPr>
        <p:spPr bwMode="invGray">
          <a:xfrm>
            <a:off x="561384" y="1481550"/>
            <a:ext cx="2952925" cy="312176"/>
          </a:xfrm>
          <a:prstGeom prst="rect">
            <a:avLst/>
          </a:prstGeo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6D94888-A371-4384-8376-ED2A72F15754}"/>
              </a:ext>
            </a:extLst>
          </p:cNvPr>
          <p:cNvSpPr>
            <a:spLocks noGrp="1"/>
          </p:cNvSpPr>
          <p:nvPr userDrawn="1">
            <p:ph type="body" sz="quarter" idx="48"/>
          </p:nvPr>
        </p:nvSpPr>
        <p:spPr bwMode="invGray">
          <a:xfrm>
            <a:off x="561846" y="1983505"/>
            <a:ext cx="2952000" cy="3955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94C5563-891A-404C-BEE1-28600555F5A7}"/>
              </a:ext>
            </a:extLst>
          </p:cNvPr>
          <p:cNvSpPr>
            <a:spLocks noGrp="1"/>
          </p:cNvSpPr>
          <p:nvPr userDrawn="1">
            <p:ph type="body" sz="quarter" idx="49"/>
          </p:nvPr>
        </p:nvSpPr>
        <p:spPr bwMode="invGray">
          <a:xfrm>
            <a:off x="4627259" y="1481550"/>
            <a:ext cx="2952000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D62F8185-7100-4AB7-8700-7B9AB5C5C762}"/>
              </a:ext>
            </a:extLst>
          </p:cNvPr>
          <p:cNvSpPr>
            <a:spLocks noGrp="1"/>
          </p:cNvSpPr>
          <p:nvPr userDrawn="1">
            <p:ph type="body" sz="quarter" idx="50"/>
          </p:nvPr>
        </p:nvSpPr>
        <p:spPr bwMode="invGray">
          <a:xfrm>
            <a:off x="4627259" y="1983505"/>
            <a:ext cx="2952000" cy="3955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F2DDC885-AC07-439F-BC77-A4C9B911E7E5}"/>
              </a:ext>
            </a:extLst>
          </p:cNvPr>
          <p:cNvSpPr>
            <a:spLocks noGrp="1"/>
          </p:cNvSpPr>
          <p:nvPr userDrawn="1">
            <p:ph type="body" sz="quarter" idx="51"/>
          </p:nvPr>
        </p:nvSpPr>
        <p:spPr bwMode="invGray">
          <a:xfrm>
            <a:off x="8692672" y="1481550"/>
            <a:ext cx="2952000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BF938847-A46F-4040-B617-CA0FDAC75981}"/>
              </a:ext>
            </a:extLst>
          </p:cNvPr>
          <p:cNvSpPr>
            <a:spLocks noGrp="1"/>
          </p:cNvSpPr>
          <p:nvPr userDrawn="1">
            <p:ph type="body" sz="quarter" idx="52"/>
          </p:nvPr>
        </p:nvSpPr>
        <p:spPr bwMode="invGray">
          <a:xfrm>
            <a:off x="8692672" y="1983505"/>
            <a:ext cx="2952000" cy="3955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0399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3D8963-5580-4C5D-83BD-9F4EE3E85093}"/>
              </a:ext>
            </a:extLst>
          </p:cNvPr>
          <p:cNvSpPr/>
          <p:nvPr/>
        </p:nvSpPr>
        <p:spPr>
          <a:xfrm>
            <a:off x="417847" y="1376740"/>
            <a:ext cx="2749999" cy="501955"/>
          </a:xfrm>
          <a:prstGeom prst="roundRect">
            <a:avLst>
              <a:gd name="adj" fmla="val 6076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266BEE5-890F-4D2B-A3D4-446773B2C7A7}"/>
              </a:ext>
            </a:extLst>
          </p:cNvPr>
          <p:cNvSpPr/>
          <p:nvPr/>
        </p:nvSpPr>
        <p:spPr>
          <a:xfrm>
            <a:off x="3291456" y="1376740"/>
            <a:ext cx="2749999" cy="501955"/>
          </a:xfrm>
          <a:prstGeom prst="roundRect">
            <a:avLst>
              <a:gd name="adj" fmla="val 6076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B76ECF3-ABC9-4360-9A82-4F41E3655D43}"/>
              </a:ext>
            </a:extLst>
          </p:cNvPr>
          <p:cNvSpPr/>
          <p:nvPr/>
        </p:nvSpPr>
        <p:spPr>
          <a:xfrm>
            <a:off x="6165065" y="1376740"/>
            <a:ext cx="2749999" cy="501955"/>
          </a:xfrm>
          <a:prstGeom prst="roundRect">
            <a:avLst>
              <a:gd name="adj" fmla="val 6076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8E96AE-E249-4716-9137-DA93C7E53D0E}"/>
              </a:ext>
            </a:extLst>
          </p:cNvPr>
          <p:cNvSpPr/>
          <p:nvPr/>
        </p:nvSpPr>
        <p:spPr>
          <a:xfrm>
            <a:off x="9038673" y="1376740"/>
            <a:ext cx="2749999" cy="501955"/>
          </a:xfrm>
          <a:prstGeom prst="roundRect">
            <a:avLst>
              <a:gd name="adj" fmla="val 6076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39C0297-1567-40AA-90D6-CB03A2A553DC}"/>
              </a:ext>
            </a:extLst>
          </p:cNvPr>
          <p:cNvSpPr>
            <a:spLocks noGrp="1"/>
          </p:cNvSpPr>
          <p:nvPr userDrawn="1">
            <p:ph type="body" sz="quarter" idx="42"/>
          </p:nvPr>
        </p:nvSpPr>
        <p:spPr bwMode="invGray">
          <a:xfrm>
            <a:off x="563857" y="1481550"/>
            <a:ext cx="2457978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6D94888-A371-4384-8376-ED2A72F15754}"/>
              </a:ext>
            </a:extLst>
          </p:cNvPr>
          <p:cNvSpPr>
            <a:spLocks noGrp="1"/>
          </p:cNvSpPr>
          <p:nvPr userDrawn="1">
            <p:ph type="body" sz="quarter" idx="48"/>
          </p:nvPr>
        </p:nvSpPr>
        <p:spPr bwMode="invGray">
          <a:xfrm>
            <a:off x="563858" y="1983505"/>
            <a:ext cx="2457977" cy="3955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94C5563-891A-404C-BEE1-28600555F5A7}"/>
              </a:ext>
            </a:extLst>
          </p:cNvPr>
          <p:cNvSpPr>
            <a:spLocks noGrp="1"/>
          </p:cNvSpPr>
          <p:nvPr userDrawn="1">
            <p:ph type="body" sz="quarter" idx="49"/>
          </p:nvPr>
        </p:nvSpPr>
        <p:spPr bwMode="invGray">
          <a:xfrm>
            <a:off x="3437466" y="1481550"/>
            <a:ext cx="2457978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D62F8185-7100-4AB7-8700-7B9AB5C5C762}"/>
              </a:ext>
            </a:extLst>
          </p:cNvPr>
          <p:cNvSpPr>
            <a:spLocks noGrp="1"/>
          </p:cNvSpPr>
          <p:nvPr userDrawn="1">
            <p:ph type="body" sz="quarter" idx="50"/>
          </p:nvPr>
        </p:nvSpPr>
        <p:spPr bwMode="invGray">
          <a:xfrm>
            <a:off x="3437467" y="1983505"/>
            <a:ext cx="2457977" cy="3955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F2DDC885-AC07-439F-BC77-A4C9B911E7E5}"/>
              </a:ext>
            </a:extLst>
          </p:cNvPr>
          <p:cNvSpPr>
            <a:spLocks noGrp="1"/>
          </p:cNvSpPr>
          <p:nvPr userDrawn="1">
            <p:ph type="body" sz="quarter" idx="51"/>
          </p:nvPr>
        </p:nvSpPr>
        <p:spPr bwMode="invGray">
          <a:xfrm>
            <a:off x="6311075" y="1481550"/>
            <a:ext cx="2457978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BF938847-A46F-4040-B617-CA0FDAC75981}"/>
              </a:ext>
            </a:extLst>
          </p:cNvPr>
          <p:cNvSpPr>
            <a:spLocks noGrp="1"/>
          </p:cNvSpPr>
          <p:nvPr userDrawn="1">
            <p:ph type="body" sz="quarter" idx="52"/>
          </p:nvPr>
        </p:nvSpPr>
        <p:spPr bwMode="invGray">
          <a:xfrm>
            <a:off x="6311076" y="1983505"/>
            <a:ext cx="2457977" cy="3955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D2A8777-0FD1-4F0D-BDA3-82FBFC3C711F}"/>
              </a:ext>
            </a:extLst>
          </p:cNvPr>
          <p:cNvSpPr>
            <a:spLocks noGrp="1"/>
          </p:cNvSpPr>
          <p:nvPr userDrawn="1">
            <p:ph type="body" sz="quarter" idx="53"/>
          </p:nvPr>
        </p:nvSpPr>
        <p:spPr bwMode="invGray">
          <a:xfrm>
            <a:off x="9184683" y="1481550"/>
            <a:ext cx="2457978" cy="3121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0D2F8A3C-F63E-4F2C-9C20-DCFE48617FE5}"/>
              </a:ext>
            </a:extLst>
          </p:cNvPr>
          <p:cNvSpPr>
            <a:spLocks noGrp="1"/>
          </p:cNvSpPr>
          <p:nvPr userDrawn="1">
            <p:ph type="body" sz="quarter" idx="54"/>
          </p:nvPr>
        </p:nvSpPr>
        <p:spPr bwMode="invGray">
          <a:xfrm>
            <a:off x="9184684" y="1983505"/>
            <a:ext cx="2457977" cy="3955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8961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ore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EEE4F9-1953-4BE2-AAB6-AF624FA0F7FE}"/>
              </a:ext>
            </a:extLst>
          </p:cNvPr>
          <p:cNvSpPr/>
          <p:nvPr userDrawn="1"/>
        </p:nvSpPr>
        <p:spPr>
          <a:xfrm>
            <a:off x="417847" y="1376137"/>
            <a:ext cx="3600000" cy="4554881"/>
          </a:xfrm>
          <a:prstGeom prst="roundRect">
            <a:avLst>
              <a:gd name="adj" fmla="val 3617"/>
            </a:avLst>
          </a:prstGeom>
          <a:solidFill>
            <a:srgbClr val="00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FC0C31A-EADE-475B-8659-B247694C8156}"/>
              </a:ext>
            </a:extLst>
          </p:cNvPr>
          <p:cNvSpPr/>
          <p:nvPr userDrawn="1"/>
        </p:nvSpPr>
        <p:spPr>
          <a:xfrm>
            <a:off x="4318095" y="1376136"/>
            <a:ext cx="3600000" cy="4554881"/>
          </a:xfrm>
          <a:prstGeom prst="roundRect">
            <a:avLst>
              <a:gd name="adj" fmla="val 3617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83D2F0-C63F-4ED3-B982-C7543245DEE7}"/>
              </a:ext>
            </a:extLst>
          </p:cNvPr>
          <p:cNvSpPr/>
          <p:nvPr userDrawn="1"/>
        </p:nvSpPr>
        <p:spPr>
          <a:xfrm>
            <a:off x="8218343" y="1376135"/>
            <a:ext cx="3600000" cy="4554881"/>
          </a:xfrm>
          <a:prstGeom prst="roundRect">
            <a:avLst>
              <a:gd name="adj" fmla="val 3617"/>
            </a:avLst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rgbClr val="2D2D2D"/>
              </a:solidFill>
            </a:endParaRP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0DDB1D8F-E5AF-4D25-B6DF-68652F4E84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9378" y="1479121"/>
            <a:ext cx="3436938" cy="3522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A7F0CE21-4019-4FC6-A3A0-36B6B7A8C5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99626" y="1479121"/>
            <a:ext cx="3436938" cy="3522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BE854316-9D8B-4ACC-8002-506C758C2F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02576" y="1479121"/>
            <a:ext cx="3436938" cy="3522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83BF51F-0691-49F7-A008-3E8F6B3A3C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378" y="1973739"/>
            <a:ext cx="3436938" cy="38877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03D91854-B70D-43CC-9CA1-D173962CB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9626" y="1973739"/>
            <a:ext cx="3436938" cy="38877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2D2D2D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97EC2FAB-088C-474C-A92D-32F83C3961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99874" y="1973739"/>
            <a:ext cx="3436938" cy="38877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251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DD9479-32BE-4255-8D4F-4216693171D1}"/>
              </a:ext>
            </a:extLst>
          </p:cNvPr>
          <p:cNvSpPr/>
          <p:nvPr userDrawn="1"/>
        </p:nvSpPr>
        <p:spPr>
          <a:xfrm>
            <a:off x="413556" y="1414671"/>
            <a:ext cx="9354024" cy="1800000"/>
          </a:xfrm>
          <a:prstGeom prst="roundRect">
            <a:avLst>
              <a:gd name="adj" fmla="val 3617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59A2CB8-6225-4B92-8899-576771C47E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7517" y="1510019"/>
            <a:ext cx="9188242" cy="16417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A4910E2B-FFA5-49E8-A92C-549A7A70AA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843083" y="1414671"/>
            <a:ext cx="1935361" cy="4440752"/>
          </a:xfrm>
          <a:prstGeom prst="roundRect">
            <a:avLst>
              <a:gd name="adj" fmla="val 3028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r>
              <a:rPr lang="en-US" noProof="0"/>
              <a:t>Select image by clicking here</a:t>
            </a:r>
            <a:br>
              <a:rPr lang="en-US" noProof="0"/>
            </a:br>
            <a:br>
              <a:rPr lang="en-US" noProof="0"/>
            </a:br>
            <a:br>
              <a:rPr lang="en-US" noProof="0"/>
            </a:br>
            <a:br>
              <a:rPr lang="en-US" noProof="0"/>
            </a:br>
            <a:endParaRPr lang="en-US" noProof="0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2036E1FB-7710-4F84-9459-CC3C9AB1DFE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7517" y="3428999"/>
            <a:ext cx="9188242" cy="2426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9662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ircles with hight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latin typeface="Montserrat 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3D8963-5580-4C5D-83BD-9F4EE3E85093}"/>
              </a:ext>
            </a:extLst>
          </p:cNvPr>
          <p:cNvSpPr/>
          <p:nvPr/>
        </p:nvSpPr>
        <p:spPr>
          <a:xfrm>
            <a:off x="727826" y="1481550"/>
            <a:ext cx="2160000" cy="2160000"/>
          </a:xfrm>
          <a:prstGeom prst="ellipse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39C0297-1567-40AA-90D6-CB03A2A553DC}"/>
              </a:ext>
            </a:extLst>
          </p:cNvPr>
          <p:cNvSpPr>
            <a:spLocks noGrp="1"/>
          </p:cNvSpPr>
          <p:nvPr userDrawn="1">
            <p:ph type="body" sz="quarter" idx="42"/>
          </p:nvPr>
        </p:nvSpPr>
        <p:spPr bwMode="invGray">
          <a:xfrm>
            <a:off x="939567" y="1915598"/>
            <a:ext cx="1764148" cy="12919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6D94888-A371-4384-8376-ED2A72F15754}"/>
              </a:ext>
            </a:extLst>
          </p:cNvPr>
          <p:cNvSpPr>
            <a:spLocks noGrp="1"/>
          </p:cNvSpPr>
          <p:nvPr userDrawn="1">
            <p:ph type="body" sz="quarter" idx="48"/>
          </p:nvPr>
        </p:nvSpPr>
        <p:spPr bwMode="invGray">
          <a:xfrm>
            <a:off x="727827" y="3884102"/>
            <a:ext cx="2160000" cy="1989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D62F8185-7100-4AB7-8700-7B9AB5C5C762}"/>
              </a:ext>
            </a:extLst>
          </p:cNvPr>
          <p:cNvSpPr>
            <a:spLocks noGrp="1"/>
          </p:cNvSpPr>
          <p:nvPr userDrawn="1">
            <p:ph type="body" sz="quarter" idx="50"/>
          </p:nvPr>
        </p:nvSpPr>
        <p:spPr bwMode="invGray">
          <a:xfrm>
            <a:off x="3564704" y="3884102"/>
            <a:ext cx="2160000" cy="1989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BF938847-A46F-4040-B617-CA0FDAC75981}"/>
              </a:ext>
            </a:extLst>
          </p:cNvPr>
          <p:cNvSpPr>
            <a:spLocks noGrp="1"/>
          </p:cNvSpPr>
          <p:nvPr userDrawn="1">
            <p:ph type="body" sz="quarter" idx="52"/>
          </p:nvPr>
        </p:nvSpPr>
        <p:spPr bwMode="invGray">
          <a:xfrm>
            <a:off x="6463186" y="3884102"/>
            <a:ext cx="2160000" cy="1989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0D2F8A3C-F63E-4F2C-9C20-DCFE48617FE5}"/>
              </a:ext>
            </a:extLst>
          </p:cNvPr>
          <p:cNvSpPr>
            <a:spLocks noGrp="1"/>
          </p:cNvSpPr>
          <p:nvPr userDrawn="1">
            <p:ph type="body" sz="quarter" idx="54"/>
          </p:nvPr>
        </p:nvSpPr>
        <p:spPr bwMode="invGray">
          <a:xfrm>
            <a:off x="9361669" y="3884102"/>
            <a:ext cx="2160000" cy="19894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000000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7C6481-0ED3-49FF-ADEF-DF9A6101CF3F}"/>
              </a:ext>
            </a:extLst>
          </p:cNvPr>
          <p:cNvSpPr/>
          <p:nvPr userDrawn="1"/>
        </p:nvSpPr>
        <p:spPr>
          <a:xfrm>
            <a:off x="3564703" y="1481550"/>
            <a:ext cx="2160000" cy="2160000"/>
          </a:xfrm>
          <a:prstGeom prst="ellipse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DF03BF8-9606-472E-9E21-26E6D18548B6}"/>
              </a:ext>
            </a:extLst>
          </p:cNvPr>
          <p:cNvSpPr/>
          <p:nvPr userDrawn="1"/>
        </p:nvSpPr>
        <p:spPr>
          <a:xfrm>
            <a:off x="6463186" y="1481550"/>
            <a:ext cx="2160000" cy="2160000"/>
          </a:xfrm>
          <a:prstGeom prst="ellipse">
            <a:avLst/>
          </a:prstGeom>
          <a:solidFill>
            <a:srgbClr val="EC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C88E66-6B8E-44CF-85CF-949AA8FFCC5B}"/>
              </a:ext>
            </a:extLst>
          </p:cNvPr>
          <p:cNvSpPr/>
          <p:nvPr userDrawn="1"/>
        </p:nvSpPr>
        <p:spPr>
          <a:xfrm>
            <a:off x="9361669" y="1481550"/>
            <a:ext cx="2160000" cy="2160000"/>
          </a:xfrm>
          <a:prstGeom prst="ellipse">
            <a:avLst/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A3174F6-D1C7-4E9C-B759-7D978E42655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 bwMode="invGray">
          <a:xfrm>
            <a:off x="3775873" y="1915598"/>
            <a:ext cx="1764148" cy="12919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F6FC99F-5A17-427C-AED6-461BAD458AE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 bwMode="invGray">
          <a:xfrm>
            <a:off x="6661112" y="1915598"/>
            <a:ext cx="1764148" cy="12919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47DC7F7-85E1-456D-B752-BFECF1A2960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invGray">
          <a:xfrm>
            <a:off x="9559595" y="1915598"/>
            <a:ext cx="1764148" cy="12919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A0BB3E2-7BA1-4789-A4A6-6EFF562664A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 bwMode="invGray">
          <a:xfrm>
            <a:off x="2975221" y="2331768"/>
            <a:ext cx="502086" cy="459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ontserrat SemiBold" pitchFamily="2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NL" dirty="0"/>
              <a:t>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6BC21B3-F035-4282-BB79-3822948CABA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 bwMode="invGray">
          <a:xfrm>
            <a:off x="5842901" y="2331768"/>
            <a:ext cx="502086" cy="459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ontserrat SemiBold" pitchFamily="2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NL" dirty="0"/>
              <a:t>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9E0633CC-D902-4913-A17B-900CE3FB9FD6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 bwMode="invGray">
          <a:xfrm>
            <a:off x="8741384" y="2331768"/>
            <a:ext cx="502086" cy="4595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ontserrat SemiBold" pitchFamily="2" charset="0"/>
                <a:sym typeface="Wingdings" panose="05000000000000000000" pitchFamily="2" charset="2"/>
              </a:defRPr>
            </a:lvl1pPr>
          </a:lstStyle>
          <a:p>
            <a:pPr lvl="0"/>
            <a:r>
              <a:rPr lang="en-NL" dirty="0"/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26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ircl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800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800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6D94888-A371-4384-8376-ED2A72F15754}"/>
              </a:ext>
            </a:extLst>
          </p:cNvPr>
          <p:cNvSpPr>
            <a:spLocks noGrp="1"/>
          </p:cNvSpPr>
          <p:nvPr userDrawn="1">
            <p:ph type="body" sz="quarter" idx="48"/>
          </p:nvPr>
        </p:nvSpPr>
        <p:spPr bwMode="invGray">
          <a:xfrm>
            <a:off x="2279790" y="1347661"/>
            <a:ext cx="9508882" cy="13857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2D2D2D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C88E66-6B8E-44CF-85CF-949AA8FFCC5B}"/>
              </a:ext>
            </a:extLst>
          </p:cNvPr>
          <p:cNvSpPr/>
          <p:nvPr userDrawn="1"/>
        </p:nvSpPr>
        <p:spPr>
          <a:xfrm>
            <a:off x="417847" y="1347660"/>
            <a:ext cx="1385786" cy="1385786"/>
          </a:xfrm>
          <a:prstGeom prst="ellipse">
            <a:avLst/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47DC7F7-85E1-456D-B752-BFECF1A2960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invGray">
          <a:xfrm>
            <a:off x="557050" y="1669562"/>
            <a:ext cx="1103970" cy="7803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A7601F-B392-4306-8ECD-E925556B0797}"/>
              </a:ext>
            </a:extLst>
          </p:cNvPr>
          <p:cNvSpPr/>
          <p:nvPr userDrawn="1"/>
        </p:nvSpPr>
        <p:spPr>
          <a:xfrm>
            <a:off x="417847" y="2936438"/>
            <a:ext cx="1385786" cy="1385786"/>
          </a:xfrm>
          <a:prstGeom prst="ellipse">
            <a:avLst/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4A23DF1-E7E1-4875-BC1D-65EDC9D7ECE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 bwMode="invGray">
          <a:xfrm>
            <a:off x="557050" y="3258340"/>
            <a:ext cx="1103970" cy="7803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9D9238-2B28-4FF0-8A62-94856DDF363B}"/>
              </a:ext>
            </a:extLst>
          </p:cNvPr>
          <p:cNvSpPr/>
          <p:nvPr userDrawn="1"/>
        </p:nvSpPr>
        <p:spPr>
          <a:xfrm>
            <a:off x="417847" y="4525216"/>
            <a:ext cx="1385786" cy="1385786"/>
          </a:xfrm>
          <a:prstGeom prst="ellipse">
            <a:avLst/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C99944B-2516-4F0A-A4F6-CFB5AFA88B3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 bwMode="invGray">
          <a:xfrm>
            <a:off x="557050" y="4847118"/>
            <a:ext cx="1103970" cy="7803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396290-4E8F-4DF9-9DA2-0E13006E7F3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 bwMode="invGray">
          <a:xfrm>
            <a:off x="2279790" y="2936438"/>
            <a:ext cx="9508882" cy="13857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2D2D2D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DCD6FFA-2908-47A4-9EED-8F42FA9CF2D9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 bwMode="invGray">
          <a:xfrm>
            <a:off x="2279790" y="4525215"/>
            <a:ext cx="9508882" cy="13857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2D2D2D"/>
                </a:solidFill>
                <a:latin typeface="Montserrat Regular" panose="00000500000000000000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3358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3AB2C97-AE85-490F-AD5D-C7F886D3B38F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799" y="471915"/>
            <a:ext cx="11484000" cy="343237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defRPr sz="2200"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E380AB4-E463-44B5-BF13-CB409ADD4E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799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27368E06-8E66-425C-8041-488A92DF4D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3756" y="1641049"/>
            <a:ext cx="2694915" cy="4146802"/>
          </a:xfrm>
          <a:prstGeom prst="roundRect">
            <a:avLst>
              <a:gd name="adj" fmla="val 1612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Montserrat" panose="00000500000000000000" pitchFamily="2" charset="0"/>
              </a:defRPr>
            </a:lvl1pPr>
          </a:lstStyle>
          <a:p>
            <a:r>
              <a:rPr lang="en-US" noProof="0"/>
              <a:t>Click here to add an image</a:t>
            </a:r>
          </a:p>
          <a:p>
            <a:endParaRPr lang="en-US" noProof="0"/>
          </a:p>
          <a:p>
            <a:endParaRPr lang="en-US" noProof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FA79DE3-D5C8-416C-96D7-B11C85C27DE5}"/>
              </a:ext>
            </a:extLst>
          </p:cNvPr>
          <p:cNvSpPr/>
          <p:nvPr userDrawn="1"/>
        </p:nvSpPr>
        <p:spPr>
          <a:xfrm>
            <a:off x="780797" y="1641049"/>
            <a:ext cx="7991413" cy="3021386"/>
          </a:xfrm>
          <a:prstGeom prst="roundRect">
            <a:avLst>
              <a:gd name="adj" fmla="val 4815"/>
            </a:avLst>
          </a:prstGeom>
          <a:solidFill>
            <a:srgbClr val="FF6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8A6315-20C5-4602-806F-A9FAD2BA25B0}"/>
              </a:ext>
            </a:extLst>
          </p:cNvPr>
          <p:cNvSpPr txBox="1"/>
          <p:nvPr userDrawn="1"/>
        </p:nvSpPr>
        <p:spPr>
          <a:xfrm>
            <a:off x="875664" y="1601365"/>
            <a:ext cx="6531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noProof="0">
                <a:solidFill>
                  <a:srgbClr val="2D2D2D"/>
                </a:solidFill>
                <a:latin typeface="Montserrat SemiBold" pitchFamily="2" charset="0"/>
              </a:rPr>
              <a:t>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9D8150-EF26-4C53-AE98-C126E4C0EED7}"/>
              </a:ext>
            </a:extLst>
          </p:cNvPr>
          <p:cNvSpPr txBox="1"/>
          <p:nvPr userDrawn="1"/>
        </p:nvSpPr>
        <p:spPr>
          <a:xfrm>
            <a:off x="7953269" y="3770401"/>
            <a:ext cx="6531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i="1" noProof="0">
                <a:solidFill>
                  <a:srgbClr val="2D2D2D"/>
                </a:solidFill>
                <a:latin typeface="Montserrat SemiBold" pitchFamily="2" charset="0"/>
              </a:rPr>
              <a:t>”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79CE8E9-A79A-4D25-83BE-9B8D0934AC97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 bwMode="invGray">
          <a:xfrm>
            <a:off x="1807944" y="1881072"/>
            <a:ext cx="5937118" cy="25413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 i="1">
                <a:solidFill>
                  <a:srgbClr val="2D2D2D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3522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EEB59C1-DBAE-B7DE-42D6-1DCE324A2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791D0FA-6B99-42E5-B721-5BEB4B07EF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590" y="892407"/>
            <a:ext cx="1901614" cy="340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77BA4E-0064-451B-B04F-30179C0144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4016" y="2591220"/>
            <a:ext cx="9144000" cy="11377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spc="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r>
              <a:rPr lang="en-NL" dirty="0"/>
              <a:t>Questions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272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ADC064ED-B54A-0109-6D08-0E409F8DF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594497" y="5227651"/>
            <a:ext cx="9154567" cy="11286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3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&lt;Chapter </a:t>
            </a:r>
            <a:r>
              <a:rPr lang="en-NL" dirty="0"/>
              <a:t>t</a:t>
            </a:r>
            <a:r>
              <a:rPr lang="en-US" dirty="0"/>
              <a:t>itle&gt;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632332" y="5227651"/>
            <a:ext cx="711274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3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0#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0398DE-CF0C-5012-2611-0B0EF667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590" y="892407"/>
            <a:ext cx="1901614" cy="3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343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DE32A2A-EB48-472D-6F63-FA7245303B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53A17A6-5D4E-4132-A874-B1C2B83253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590" y="892407"/>
            <a:ext cx="1901614" cy="340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0396B-D127-B118-DD47-0A376F2B47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4016" y="2746861"/>
            <a:ext cx="3591339" cy="68214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800" spc="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NL" dirty="0"/>
              <a:t>Thank you!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4EE82-9623-C4DC-13DE-20F5E98310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4016" y="3905667"/>
            <a:ext cx="3388716" cy="1927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ontserrat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NL" dirty="0"/>
              <a:t>For more information please contact:</a:t>
            </a:r>
            <a:endParaRPr lang="en-US" dirty="0"/>
          </a:p>
        </p:txBody>
      </p:sp>
      <p:sp>
        <p:nvSpPr>
          <p:cNvPr id="6" name="AddCustomFooter#1">
            <a:extLst>
              <a:ext uri="{FF2B5EF4-FFF2-40B4-BE49-F238E27FC236}">
                <a16:creationId xmlns:a16="http://schemas.microsoft.com/office/drawing/2014/main" id="{6523DCEE-0520-74FC-2CD6-08812A8B9955}"/>
              </a:ext>
            </a:extLst>
          </p:cNvPr>
          <p:cNvSpPr txBox="1"/>
          <p:nvPr userDrawn="1"/>
        </p:nvSpPr>
        <p:spPr bwMode="invGray">
          <a:xfrm>
            <a:off x="5408619" y="6373305"/>
            <a:ext cx="1300036" cy="1000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ECECED"/>
                </a:solidFill>
                <a:effectLst/>
                <a:uLnTx/>
                <a:uFillTx/>
                <a:latin typeface="+mn-lt"/>
                <a:ea typeface="Verdana" pitchFamily="34" charset="0"/>
                <a:cs typeface="Verdana" pitchFamily="34" charset="0"/>
              </a:rPr>
              <a:t>© </a:t>
            </a:r>
            <a:r>
              <a:rPr kumimoji="0" lang="nl-NL" sz="650" b="0" i="0" u="none" strike="noStrike" kern="1200" cap="none" spc="0" normalizeH="0" baseline="0" noProof="0" dirty="0">
                <a:ln>
                  <a:noFill/>
                </a:ln>
                <a:solidFill>
                  <a:srgbClr val="ECECED"/>
                </a:solidFill>
                <a:effectLst/>
                <a:uLnTx/>
                <a:uFillTx/>
                <a:latin typeface="+mn-lt"/>
                <a:ea typeface="Verdana" pitchFamily="34" charset="0"/>
                <a:cs typeface="Verdana" pitchFamily="34" charset="0"/>
              </a:rPr>
              <a:t>Eviden SAS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ECECED"/>
                </a:solidFill>
                <a:effectLst/>
                <a:uLnTx/>
                <a:uFillTx/>
                <a:latin typeface="+mn-lt"/>
                <a:ea typeface="Verdana" pitchFamily="34" charset="0"/>
                <a:cs typeface="Verdana" pitchFamily="34" charset="0"/>
              </a:rPr>
              <a:t> – </a:t>
            </a:r>
            <a:r>
              <a:rPr kumimoji="0" lang="en-NL" sz="650" b="0" i="0" u="none" strike="noStrike" kern="1200" cap="none" spc="0" normalizeH="0" baseline="0" noProof="0" dirty="0">
                <a:ln>
                  <a:noFill/>
                </a:ln>
                <a:solidFill>
                  <a:srgbClr val="ECECED"/>
                </a:solidFill>
                <a:effectLst/>
                <a:uLnTx/>
                <a:uFillTx/>
                <a:latin typeface="+mn-lt"/>
                <a:ea typeface="Verdana" pitchFamily="34" charset="0"/>
                <a:cs typeface="Verdana" pitchFamily="34" charset="0"/>
              </a:rPr>
              <a:t>For internal use</a:t>
            </a:r>
            <a:endParaRPr lang="nl-NL" sz="650" baseline="0" dirty="0">
              <a:solidFill>
                <a:srgbClr val="ECECED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830CD-6CCF-3DD1-4CFA-23A2413BD4AB}"/>
              </a:ext>
            </a:extLst>
          </p:cNvPr>
          <p:cNvSpPr txBox="1"/>
          <p:nvPr userDrawn="1"/>
        </p:nvSpPr>
        <p:spPr>
          <a:xfrm>
            <a:off x="804016" y="6099779"/>
            <a:ext cx="37512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kern="1200" baseline="0" dirty="0">
                <a:solidFill>
                  <a:srgbClr val="ECECED"/>
                </a:solidFill>
                <a:latin typeface="+mn-lt"/>
                <a:ea typeface="Verdana" pitchFamily="34" charset="0"/>
                <a:cs typeface="Verdana" pitchFamily="34" charset="0"/>
              </a:rPr>
              <a:t>Confidential information owned by Eviden SAS, to be used by the recipient only. This document, or any part of it, may not be reproduced, copied, circulated and/or distributed nor quoted without prior written approval from Eviden SAS.</a:t>
            </a:r>
            <a:endParaRPr lang="nl-NL" sz="700" dirty="0">
              <a:solidFill>
                <a:srgbClr val="ECECE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846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dee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table, stand&#10;&#10;Description automatically generated">
            <a:extLst>
              <a:ext uri="{FF2B5EF4-FFF2-40B4-BE49-F238E27FC236}">
                <a16:creationId xmlns:a16="http://schemas.microsoft.com/office/drawing/2014/main" id="{3C32FCEC-9ABA-D91A-02FB-FE0A352CB5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594497" y="5227651"/>
            <a:ext cx="9154567" cy="11286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3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&lt;Chapter </a:t>
            </a:r>
            <a:r>
              <a:rPr lang="en-NL" dirty="0"/>
              <a:t>t</a:t>
            </a:r>
            <a:r>
              <a:rPr lang="en-US" dirty="0"/>
              <a:t>itle&gt;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632332" y="5227651"/>
            <a:ext cx="711274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3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0#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0398DE-CF0C-5012-2611-0B0EF667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590" y="892407"/>
            <a:ext cx="1901614" cy="3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B9BC70B-E23E-6826-2D7D-170A98E29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594497" y="5227651"/>
            <a:ext cx="9154567" cy="11286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3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&lt;Chapter </a:t>
            </a:r>
            <a:r>
              <a:rPr lang="en-NL" dirty="0"/>
              <a:t>t</a:t>
            </a:r>
            <a:r>
              <a:rPr lang="en-US" dirty="0"/>
              <a:t>itle&gt;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632332" y="5227651"/>
            <a:ext cx="711274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34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0#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0398DE-CF0C-5012-2611-0B0EF667F9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590" y="892407"/>
            <a:ext cx="1901614" cy="34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3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image - orange">
    <p:bg>
      <p:bgPr>
        <a:gradFill>
          <a:gsLst>
            <a:gs pos="0">
              <a:srgbClr val="FF6D43"/>
            </a:gs>
            <a:gs pos="100000">
              <a:srgbClr val="E55C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594498" y="2735665"/>
            <a:ext cx="4323982" cy="36206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3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&lt;Chapter </a:t>
            </a:r>
            <a:r>
              <a:rPr lang="en-NL" dirty="0"/>
              <a:t>t</a:t>
            </a:r>
            <a:r>
              <a:rPr lang="en-US" dirty="0"/>
              <a:t>itle&gt;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632332" y="2735665"/>
            <a:ext cx="711274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3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0#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53A17A6-5D4E-4132-A874-B1C2B83253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590" y="892407"/>
            <a:ext cx="1901614" cy="34032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0049AB-4246-438E-8784-79D421B199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NL" dirty="0"/>
              <a:t>Click here to add an image</a:t>
            </a:r>
          </a:p>
          <a:p>
            <a:endParaRPr lang="en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3453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image - deep blue">
    <p:bg>
      <p:bgPr>
        <a:gradFill>
          <a:gsLst>
            <a:gs pos="0">
              <a:srgbClr val="1B4859"/>
            </a:gs>
            <a:gs pos="75000">
              <a:srgbClr val="002D3C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594498" y="2735665"/>
            <a:ext cx="4323982" cy="36206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3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&lt;Chapter </a:t>
            </a:r>
            <a:r>
              <a:rPr lang="en-NL" dirty="0"/>
              <a:t>t</a:t>
            </a:r>
            <a:r>
              <a:rPr lang="en-US" dirty="0"/>
              <a:t>itle&gt;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632332" y="2735665"/>
            <a:ext cx="711274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34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0#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53A17A6-5D4E-4132-A874-B1C2B83253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590" y="892407"/>
            <a:ext cx="1901614" cy="34032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0049AB-4246-438E-8784-79D421B199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NL" dirty="0"/>
              <a:t>Click here to add an image</a:t>
            </a:r>
          </a:p>
          <a:p>
            <a:endParaRPr lang="en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0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with image - grey">
    <p:bg>
      <p:bgPr>
        <a:gradFill>
          <a:gsLst>
            <a:gs pos="0">
              <a:srgbClr val="ECECED"/>
            </a:gs>
            <a:gs pos="100000">
              <a:srgbClr val="D1D1D1">
                <a:alpha val="6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594498" y="2735665"/>
            <a:ext cx="4323982" cy="36206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3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&lt;Chapter </a:t>
            </a:r>
            <a:r>
              <a:rPr lang="en-NL" dirty="0"/>
              <a:t>t</a:t>
            </a:r>
            <a:r>
              <a:rPr lang="en-US" dirty="0"/>
              <a:t>itle&gt;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632332" y="2735665"/>
            <a:ext cx="711274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3400">
                <a:solidFill>
                  <a:schemeClr val="tx1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dirty="0"/>
              <a:t>0#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53A17A6-5D4E-4132-A874-B1C2B83253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590" y="892407"/>
            <a:ext cx="1901614" cy="34032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0049AB-4246-438E-8784-79D421B1991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NL" dirty="0"/>
              <a:t>Click here to add an image</a:t>
            </a:r>
          </a:p>
          <a:p>
            <a:endParaRPr lang="en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215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6816-C8D8-4D33-ADC6-A0DDE3C6E31E}"/>
              </a:ext>
            </a:extLst>
          </p:cNvPr>
          <p:cNvSpPr>
            <a:spLocks noGrp="1"/>
          </p:cNvSpPr>
          <p:nvPr>
            <p:ph type="title"/>
          </p:nvPr>
        </p:nvSpPr>
        <p:spPr bwMode="invGray">
          <a:xfrm>
            <a:off x="316799" y="471915"/>
            <a:ext cx="11484000" cy="343237"/>
          </a:xfrm>
          <a:prstGeom prst="rect">
            <a:avLst/>
          </a:prstGeom>
        </p:spPr>
        <p:txBody>
          <a:bodyPr tIns="0" bIns="0" anchor="t">
            <a:spAutoFit/>
          </a:bodyPr>
          <a:lstStyle>
            <a:lvl1pPr>
              <a:lnSpc>
                <a:spcPct val="100000"/>
              </a:lnSpc>
              <a:defRPr sz="2200">
                <a:solidFill>
                  <a:srgbClr val="000000"/>
                </a:solidFill>
                <a:latin typeface="Montserrat Bold" panose="000008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E3C4D-A53B-49B6-90E2-150065B87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316799" y="830931"/>
            <a:ext cx="11484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rgbClr val="000000"/>
                </a:solidFill>
                <a:latin typeface="Montserrat SemiBold" pitchFamily="2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AE1A89-9C65-45A4-8923-6131F16037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799" y="1316038"/>
            <a:ext cx="11484000" cy="4637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l-NL" dirty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56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E3CA9F28-221C-ADB7-0904-F4ABB527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33" y="471600"/>
            <a:ext cx="11484000" cy="342000"/>
          </a:xfrm>
          <a:prstGeom prst="rect">
            <a:avLst/>
          </a:prstGeom>
        </p:spPr>
        <p:txBody>
          <a:bodyPr vert="horz" lIns="91440" tIns="0" rIns="91440" bIns="0" rtlCol="0" anchor="t" anchorCtr="0">
            <a:sp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CDE84-856E-EC95-99B3-55B7775D7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635" y="1317600"/>
            <a:ext cx="11484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C5DA4E0-04BF-5BE9-724B-4261A9D385D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14338" y="6261619"/>
            <a:ext cx="1111378" cy="198900"/>
          </a:xfrm>
          <a:prstGeom prst="rect">
            <a:avLst/>
          </a:prstGeom>
        </p:spPr>
      </p:pic>
      <p:sp>
        <p:nvSpPr>
          <p:cNvPr id="28" name="Slide Number Placeholder 10">
            <a:extLst>
              <a:ext uri="{FF2B5EF4-FFF2-40B4-BE49-F238E27FC236}">
                <a16:creationId xmlns:a16="http://schemas.microsoft.com/office/drawing/2014/main" id="{45ED4079-4E3E-0F43-541E-94FDA6BFDAF0}"/>
              </a:ext>
            </a:extLst>
          </p:cNvPr>
          <p:cNvSpPr txBox="1">
            <a:spLocks/>
          </p:cNvSpPr>
          <p:nvPr userDrawn="1"/>
        </p:nvSpPr>
        <p:spPr>
          <a:xfrm>
            <a:off x="11429230" y="6298599"/>
            <a:ext cx="458064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l" defTabSz="914400" rtl="0" eaLnBrk="1" latinLnBrk="0" hangingPunct="1">
              <a:defRPr lang="nl-NL" sz="1200" kern="1200" smtClean="0">
                <a:solidFill>
                  <a:srgbClr val="FF6D43"/>
                </a:solidFill>
                <a:latin typeface="Montserrat SemiBold" pitchFamily="2" charset="0"/>
                <a:ea typeface="Verdana" pitchFamily="34" charset="0"/>
                <a:cs typeface="Montserrat SemiBold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AF489CC-3B7A-4DA5-A8C0-4984788D0EC5}" type="slidenum">
              <a:rPr lang="en-US" noProof="0" smtClean="0"/>
              <a:pPr algn="r"/>
              <a:t>‹#›</a:t>
            </a:fld>
            <a:endParaRPr lang="en-US" noProof="0"/>
          </a:p>
        </p:txBody>
      </p:sp>
      <p:sp>
        <p:nvSpPr>
          <p:cNvPr id="2" name="AddCustomFooter#1">
            <a:extLst>
              <a:ext uri="{FF2B5EF4-FFF2-40B4-BE49-F238E27FC236}">
                <a16:creationId xmlns:a16="http://schemas.microsoft.com/office/drawing/2014/main" id="{A4CC9EA1-36F7-9E11-71BE-BA17FA614B91}"/>
              </a:ext>
            </a:extLst>
          </p:cNvPr>
          <p:cNvSpPr txBox="1"/>
          <p:nvPr userDrawn="1"/>
        </p:nvSpPr>
        <p:spPr bwMode="invGray">
          <a:xfrm>
            <a:off x="5445986" y="6384973"/>
            <a:ext cx="1300036" cy="1000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Verdana" pitchFamily="34" charset="0"/>
                <a:cs typeface="Verdana" pitchFamily="34" charset="0"/>
              </a:rPr>
              <a:t>© Eviden SAS – For internal use</a:t>
            </a:r>
            <a:endParaRPr lang="en-US" sz="650" baseline="0" noProof="0">
              <a:solidFill>
                <a:schemeClr val="bg1">
                  <a:lumMod val="50000"/>
                </a:schemeClr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50" r:id="rId2"/>
    <p:sldLayoutId id="2147483662" r:id="rId3"/>
    <p:sldLayoutId id="2147483692" r:id="rId4"/>
    <p:sldLayoutId id="2147483693" r:id="rId5"/>
    <p:sldLayoutId id="2147483694" r:id="rId6"/>
    <p:sldLayoutId id="2147483663" r:id="rId7"/>
    <p:sldLayoutId id="2147483695" r:id="rId8"/>
    <p:sldLayoutId id="2147483676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8" r:id="rId17"/>
    <p:sldLayoutId id="2147483686" r:id="rId18"/>
    <p:sldLayoutId id="2147483673" r:id="rId19"/>
    <p:sldLayoutId id="2147483679" r:id="rId20"/>
    <p:sldLayoutId id="2147483685" r:id="rId21"/>
    <p:sldLayoutId id="2147483683" r:id="rId22"/>
    <p:sldLayoutId id="2147483680" r:id="rId23"/>
    <p:sldLayoutId id="2147483687" r:id="rId24"/>
    <p:sldLayoutId id="2147483688" r:id="rId25"/>
    <p:sldLayoutId id="2147483681" r:id="rId26"/>
    <p:sldLayoutId id="2147483684" r:id="rId27"/>
    <p:sldLayoutId id="2147483682" r:id="rId28"/>
    <p:sldLayoutId id="2147483674" r:id="rId29"/>
    <p:sldLayoutId id="2147483689" r:id="rId3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kern="1200">
          <a:solidFill>
            <a:srgbClr val="000000"/>
          </a:solidFill>
          <a:latin typeface="Montserrat Bold" panose="00000800000000000000" pitchFamily="2" charset="0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Montserrat" panose="00000500000000000000" pitchFamily="2" charset="0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Montserrat" panose="00000500000000000000" pitchFamily="2" charset="0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Montserrat" panose="00000500000000000000" pitchFamily="2" charset="0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2" userDrawn="1">
          <p15:clr>
            <a:srgbClr val="F26B43"/>
          </p15:clr>
        </p15:guide>
        <p15:guide id="3" pos="7430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pos="2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i.org/10.1103/PhysRevA.98.06232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i.org/10.1103/PhysRevA.98.06232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oi.org/10.1103/PhysRevA.98.062324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oi.org/10.1103/PhysRevA.98.062324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i.org/10.1103/PhysRevA.98.062324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i.org/10.1103/PhysRevA.98.062324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esar-hernando/QML/tree/main/SQA-BO" TargetMode="Externa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cesar.Hernando@atos.net" TargetMode="External"/><Relationship Id="rId2" Type="http://schemas.openxmlformats.org/officeDocument/2006/relationships/hyperlink" Target="mailto:cesar.hernando22@gmail.com" TargetMode="External"/><Relationship Id="rId1" Type="http://schemas.openxmlformats.org/officeDocument/2006/relationships/slideLayout" Target="../slideLayouts/slideLayout30.xml"/><Relationship Id="rId4" Type="http://schemas.openxmlformats.org/officeDocument/2006/relationships/hyperlink" Target="mailto:chernandodelaf@tudelft.n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esar-hernando/QML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3857-00EE-F5D7-89C8-23FC76EB2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609" y="2715329"/>
            <a:ext cx="9144000" cy="1137797"/>
          </a:xfrm>
        </p:spPr>
        <p:txBody>
          <a:bodyPr/>
          <a:lstStyle/>
          <a:p>
            <a:r>
              <a:rPr lang="en-US" dirty="0"/>
              <a:t>Progress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A66C1-B27C-E676-4206-E0C419F4F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09" y="4015145"/>
            <a:ext cx="10879526" cy="551218"/>
          </a:xfrm>
        </p:spPr>
        <p:txBody>
          <a:bodyPr/>
          <a:lstStyle/>
          <a:p>
            <a:r>
              <a:rPr lang="en-US" dirty="0"/>
              <a:t>Quantum Circuit Born Machine and </a:t>
            </a:r>
          </a:p>
          <a:p>
            <a:r>
              <a:rPr lang="en-US" dirty="0"/>
              <a:t>SQA hyperparameter tuning using Bayesian Optimization, using </a:t>
            </a:r>
            <a:r>
              <a:rPr lang="en-US" dirty="0" err="1"/>
              <a:t>myQLM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426DD-875C-4019-0E04-D7F315554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César Hernando</a:t>
            </a:r>
          </a:p>
          <a:p>
            <a:r>
              <a:rPr lang="en-US" dirty="0"/>
              <a:t>Quantum Engineer Intern</a:t>
            </a:r>
          </a:p>
          <a:p>
            <a:r>
              <a:rPr lang="en-US" dirty="0"/>
              <a:t>30/07/2025</a:t>
            </a:r>
          </a:p>
        </p:txBody>
      </p:sp>
    </p:spTree>
    <p:extLst>
      <p:ext uri="{BB962C8B-B14F-4D97-AF65-F5344CB8AC3E}">
        <p14:creationId xmlns:p14="http://schemas.microsoft.com/office/powerpoint/2010/main" val="3207797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56C4-CC42-B817-738D-11C134EABA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73534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991A6-0321-EAF0-AA7B-45288A53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presentation…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808D8-0871-EBB7-AA1F-5E3715409C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798" y="1027280"/>
            <a:ext cx="11484000" cy="4637087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1800" dirty="0"/>
              <a:t>Some QML algorithms that could be added: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B050"/>
                </a:solidFill>
                <a:latin typeface="+mj-lt"/>
              </a:rPr>
              <a:t>Quantum Support Vector Machine (QSVM)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50"/>
                </a:solidFill>
              </a:rPr>
              <a:t>Quantum Neural Networks  / Parametrized Quantum Circuits (QNNs/PQCs)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B050"/>
                </a:solidFill>
              </a:rPr>
              <a:t>Quantum Convolutional Neural Networks (QCNNs)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B050"/>
              </a:solidFill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70C0"/>
                </a:solidFill>
                <a:latin typeface="+mj-lt"/>
              </a:rPr>
              <a:t>Quantum Circuit Born Machine (QCBM)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70C0"/>
                </a:solidFill>
              </a:rPr>
              <a:t>Quantum Generative Adversarial Networks (QGANs)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70C0"/>
              </a:solidFill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5050"/>
                </a:solidFill>
              </a:rPr>
              <a:t>Quantum reinforcement learning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</a:t>
            </a:r>
            <a:endParaRPr lang="en-US" b="1" dirty="0"/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BF0E8DCE-DA0F-1E99-8215-35F970B29D1C}"/>
              </a:ext>
            </a:extLst>
          </p:cNvPr>
          <p:cNvSpPr/>
          <p:nvPr/>
        </p:nvSpPr>
        <p:spPr>
          <a:xfrm>
            <a:off x="9577137" y="1597799"/>
            <a:ext cx="125128" cy="1667577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D1904C-DC20-537E-A552-06B648E50C91}"/>
              </a:ext>
            </a:extLst>
          </p:cNvPr>
          <p:cNvSpPr txBox="1"/>
          <p:nvPr/>
        </p:nvSpPr>
        <p:spPr>
          <a:xfrm>
            <a:off x="10010273" y="2108421"/>
            <a:ext cx="179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B050"/>
                </a:solidFill>
                <a:latin typeface="+mj-lt"/>
              </a:rPr>
              <a:t>Supervised</a:t>
            </a:r>
            <a:r>
              <a:rPr lang="es-ES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s-ES" b="1" dirty="0" err="1">
                <a:solidFill>
                  <a:srgbClr val="00B050"/>
                </a:solidFill>
                <a:latin typeface="+mj-lt"/>
              </a:rPr>
              <a:t>Learning</a:t>
            </a:r>
            <a:endParaRPr lang="es-ES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36577D15-14E6-4F83-0F65-00BC7E7FB9EE}"/>
              </a:ext>
            </a:extLst>
          </p:cNvPr>
          <p:cNvSpPr/>
          <p:nvPr/>
        </p:nvSpPr>
        <p:spPr>
          <a:xfrm>
            <a:off x="9577137" y="3602256"/>
            <a:ext cx="125128" cy="1306629"/>
          </a:xfrm>
          <a:prstGeom prst="rightBrace">
            <a:avLst/>
          </a:prstGeom>
          <a:ln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70C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28F927-0A0F-8F7E-8400-F2422D7DBBBF}"/>
              </a:ext>
            </a:extLst>
          </p:cNvPr>
          <p:cNvSpPr txBox="1"/>
          <p:nvPr/>
        </p:nvSpPr>
        <p:spPr>
          <a:xfrm>
            <a:off x="10010273" y="3789419"/>
            <a:ext cx="186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33CC"/>
                </a:solidFill>
                <a:latin typeface="+mj-lt"/>
              </a:rPr>
              <a:t>Unsupervised</a:t>
            </a:r>
            <a:r>
              <a:rPr lang="es-ES" b="1" dirty="0">
                <a:solidFill>
                  <a:srgbClr val="0033CC"/>
                </a:solidFill>
                <a:latin typeface="+mj-lt"/>
              </a:rPr>
              <a:t> </a:t>
            </a:r>
            <a:r>
              <a:rPr lang="es-ES" b="1" dirty="0" err="1">
                <a:solidFill>
                  <a:srgbClr val="0033CC"/>
                </a:solidFill>
                <a:latin typeface="+mj-lt"/>
              </a:rPr>
              <a:t>Learning</a:t>
            </a:r>
            <a:endParaRPr lang="es-ES" b="1" dirty="0">
              <a:solidFill>
                <a:srgbClr val="0033CC"/>
              </a:solidFill>
              <a:latin typeface="+mj-lt"/>
            </a:endParaRPr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4946121A-E14C-0912-8637-76713A6DDEBF}"/>
              </a:ext>
            </a:extLst>
          </p:cNvPr>
          <p:cNvSpPr/>
          <p:nvPr/>
        </p:nvSpPr>
        <p:spPr>
          <a:xfrm>
            <a:off x="9577137" y="5664367"/>
            <a:ext cx="125128" cy="551147"/>
          </a:xfrm>
          <a:prstGeom prst="rightBrac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70C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6730C6-80CA-4169-0ADE-C6B26CF1717E}"/>
              </a:ext>
            </a:extLst>
          </p:cNvPr>
          <p:cNvSpPr txBox="1"/>
          <p:nvPr/>
        </p:nvSpPr>
        <p:spPr>
          <a:xfrm>
            <a:off x="10010272" y="5616774"/>
            <a:ext cx="201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F67E50"/>
                </a:solidFill>
                <a:latin typeface="+mj-lt"/>
              </a:rPr>
              <a:t>Reinforcement</a:t>
            </a:r>
            <a:r>
              <a:rPr lang="es-ES" b="1" dirty="0">
                <a:solidFill>
                  <a:srgbClr val="F67E50"/>
                </a:solidFill>
                <a:latin typeface="+mj-lt"/>
              </a:rPr>
              <a:t> </a:t>
            </a:r>
            <a:r>
              <a:rPr lang="es-ES" b="1" dirty="0" err="1">
                <a:solidFill>
                  <a:srgbClr val="F67E50"/>
                </a:solidFill>
                <a:latin typeface="+mj-lt"/>
              </a:rPr>
              <a:t>Learning</a:t>
            </a:r>
            <a:endParaRPr lang="es-ES" b="1" dirty="0">
              <a:solidFill>
                <a:srgbClr val="F67E50"/>
              </a:solidFill>
              <a:latin typeface="+mj-lt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375B01-4D21-FE33-96A9-92C176F57963}"/>
              </a:ext>
            </a:extLst>
          </p:cNvPr>
          <p:cNvSpPr/>
          <p:nvPr/>
        </p:nvSpPr>
        <p:spPr>
          <a:xfrm>
            <a:off x="539015" y="3888606"/>
            <a:ext cx="5216892" cy="547144"/>
          </a:xfrm>
          <a:prstGeom prst="rect">
            <a:avLst/>
          </a:prstGeom>
          <a:noFill/>
          <a:ln w="28575">
            <a:solidFill>
              <a:srgbClr val="0033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252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79C30-ECA3-9BF6-D9A8-5DE6A5226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D4A85E-5E4F-3C51-5531-DDDA0BDDB1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Quantum Circuit Born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6A264-0C3D-5CA3-5C6A-395B459D0F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1609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A356F-C138-E53A-7421-503C55C4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9320E-4783-4552-8946-E74ABA2DE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3590" y="2880691"/>
            <a:ext cx="10709130" cy="733908"/>
          </a:xfrm>
        </p:spPr>
        <p:txBody>
          <a:bodyPr>
            <a:normAutofit/>
          </a:bodyPr>
          <a:lstStyle/>
          <a:p>
            <a:r>
              <a:rPr lang="en-US" dirty="0"/>
              <a:t>Introduction to unsupervised generative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6F1B2-78CA-01EE-2AB5-0EA96AE54C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3590" y="2651010"/>
            <a:ext cx="306831" cy="492443"/>
          </a:xfrm>
        </p:spPr>
        <p:txBody>
          <a:bodyPr/>
          <a:lstStyle/>
          <a:p>
            <a:r>
              <a:rPr lang="en-US" dirty="0"/>
              <a:t>2.1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132E7-36DA-1ACE-BAD8-8E2CDFF73E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3590" y="3868818"/>
            <a:ext cx="10505930" cy="733908"/>
          </a:xfrm>
        </p:spPr>
        <p:txBody>
          <a:bodyPr>
            <a:normAutofit/>
          </a:bodyPr>
          <a:lstStyle/>
          <a:p>
            <a:r>
              <a:rPr lang="en-US" dirty="0"/>
              <a:t>Quantum Circuit Born Machine (QCBM): Algorithm and implementation in </a:t>
            </a:r>
            <a:r>
              <a:rPr lang="en-US" dirty="0" err="1"/>
              <a:t>myQLM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7CFCF-A187-20F7-3A38-DB125E5C0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590" y="3644963"/>
            <a:ext cx="306831" cy="246221"/>
          </a:xfrm>
        </p:spPr>
        <p:txBody>
          <a:bodyPr/>
          <a:lstStyle/>
          <a:p>
            <a:r>
              <a:rPr lang="en-US" dirty="0"/>
              <a:t>2.2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03A443-B678-170A-0F34-9969DAC3C5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3590" y="5287999"/>
            <a:ext cx="8799050" cy="733908"/>
          </a:xfrm>
        </p:spPr>
        <p:txBody>
          <a:bodyPr>
            <a:normAutofit/>
          </a:bodyPr>
          <a:lstStyle/>
          <a:p>
            <a:r>
              <a:rPr lang="en-US" dirty="0"/>
              <a:t>Results for a toy dataset of Bars and Stripes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8640E1-A38C-7E0F-D892-2436C3518E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590" y="5058318"/>
            <a:ext cx="306831" cy="246221"/>
          </a:xfrm>
        </p:spPr>
        <p:txBody>
          <a:bodyPr/>
          <a:lstStyle/>
          <a:p>
            <a:r>
              <a:rPr lang="en-US" dirty="0"/>
              <a:t>2.3</a:t>
            </a:r>
          </a:p>
        </p:txBody>
      </p:sp>
    </p:spTree>
    <p:extLst>
      <p:ext uri="{BB962C8B-B14F-4D97-AF65-F5344CB8AC3E}">
        <p14:creationId xmlns:p14="http://schemas.microsoft.com/office/powerpoint/2010/main" val="124661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DD2AC-C3CF-5837-0504-C56FDEDB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F5D3-C6FF-A606-C3F0-519B86FFE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to Unsupervised generative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2886EB-534F-D975-3A13-AEBCA1ED0ED6}"/>
                  </a:ext>
                </a:extLst>
              </p:cNvPr>
              <p:cNvSpPr txBox="1"/>
              <p:nvPr/>
            </p:nvSpPr>
            <p:spPr>
              <a:xfrm>
                <a:off x="499679" y="1939618"/>
                <a:ext cx="5992561" cy="2978764"/>
              </a:xfrm>
              <a:prstGeom prst="rect">
                <a:avLst/>
              </a:prstGeom>
              <a:solidFill>
                <a:srgbClr val="0070C0">
                  <a:alpha val="26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s-ES" b="1" dirty="0"/>
                  <a:t>Discriminative </a:t>
                </a:r>
                <a:r>
                  <a:rPr lang="es-ES" b="1" dirty="0" err="1"/>
                  <a:t>supervised</a:t>
                </a:r>
                <a:r>
                  <a:rPr lang="es-ES" b="1" dirty="0"/>
                  <a:t> </a:t>
                </a:r>
                <a:r>
                  <a:rPr lang="es-ES" b="1" dirty="0" err="1"/>
                  <a:t>learning</a:t>
                </a:r>
                <a:endParaRPr lang="es-ES" b="1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Given</a:t>
                </a:r>
                <a:r>
                  <a:rPr lang="es-ES" dirty="0"/>
                  <a:t> a </a:t>
                </a:r>
                <a:r>
                  <a:rPr lang="es-ES" dirty="0" err="1"/>
                  <a:t>dataset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𝑙𝑎𝑏𝑒𝑙𝑠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ES" dirty="0"/>
                  <a:t> the </a:t>
                </a:r>
                <a:r>
                  <a:rPr lang="es-ES" dirty="0" err="1"/>
                  <a:t>task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</a:t>
                </a:r>
                <a:r>
                  <a:rPr lang="es-ES" dirty="0" err="1"/>
                  <a:t>learn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label</a:t>
                </a:r>
                <a:r>
                  <a:rPr lang="es-ES" dirty="0"/>
                  <a:t> </a:t>
                </a:r>
                <a:r>
                  <a:rPr lang="es-ES" dirty="0" err="1"/>
                  <a:t>function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𝑙𝑎𝑏𝑒𝑙𝑠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that</a:t>
                </a:r>
                <a:r>
                  <a:rPr lang="es-ES" dirty="0"/>
                  <a:t> </a:t>
                </a:r>
                <a:r>
                  <a:rPr lang="es-ES" dirty="0" err="1"/>
                  <a:t>predicts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label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“</a:t>
                </a:r>
                <a:r>
                  <a:rPr lang="es-ES" dirty="0" err="1"/>
                  <a:t>seen</a:t>
                </a:r>
                <a:r>
                  <a:rPr lang="es-ES" dirty="0"/>
                  <a:t>” (training data) and “</a:t>
                </a:r>
                <a:r>
                  <a:rPr lang="es-ES" dirty="0" err="1"/>
                  <a:t>unseen</a:t>
                </a:r>
                <a:r>
                  <a:rPr lang="es-ES" dirty="0"/>
                  <a:t>” data as “</a:t>
                </a:r>
                <a:r>
                  <a:rPr lang="es-ES" dirty="0" err="1"/>
                  <a:t>good</a:t>
                </a:r>
                <a:r>
                  <a:rPr lang="es-ES" dirty="0"/>
                  <a:t>” as posible.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Probabilistic</a:t>
                </a:r>
                <a:r>
                  <a:rPr lang="es-ES" dirty="0"/>
                  <a:t> </a:t>
                </a:r>
                <a:r>
                  <a:rPr lang="es-ES" dirty="0" err="1"/>
                  <a:t>interpretation</a:t>
                </a:r>
                <a:r>
                  <a:rPr lang="es-ES" dirty="0"/>
                  <a:t>: </a:t>
                </a:r>
                <a:r>
                  <a:rPr lang="es-ES" dirty="0" err="1"/>
                  <a:t>Given</a:t>
                </a:r>
                <a:r>
                  <a:rPr lang="es-ES" dirty="0"/>
                  <a:t> </a:t>
                </a:r>
                <a:r>
                  <a:rPr lang="es-ES" dirty="0" err="1"/>
                  <a:t>some</a:t>
                </a:r>
                <a:r>
                  <a:rPr lang="es-ES" dirty="0"/>
                  <a:t> data  and </a:t>
                </a:r>
                <a:r>
                  <a:rPr lang="es-ES" dirty="0" err="1"/>
                  <a:t>labels</a:t>
                </a:r>
                <a:r>
                  <a:rPr lang="es-ES" dirty="0"/>
                  <a:t> </a:t>
                </a:r>
                <a:r>
                  <a:rPr lang="es-ES" dirty="0" err="1"/>
                  <a:t>sampled</a:t>
                </a:r>
                <a:r>
                  <a:rPr lang="es-ES" dirty="0"/>
                  <a:t> </a:t>
                </a:r>
                <a:r>
                  <a:rPr lang="es-ES" dirty="0" err="1"/>
                  <a:t>from</a:t>
                </a:r>
                <a:r>
                  <a:rPr lang="es-ES" dirty="0"/>
                  <a:t> </a:t>
                </a:r>
                <a:r>
                  <a:rPr lang="es-ES" dirty="0" err="1"/>
                  <a:t>an</a:t>
                </a:r>
                <a:r>
                  <a:rPr lang="es-ES" dirty="0"/>
                  <a:t> </a:t>
                </a:r>
                <a:r>
                  <a:rPr lang="es-ES" dirty="0" err="1"/>
                  <a:t>underlying</a:t>
                </a:r>
                <a:r>
                  <a:rPr lang="es-ES" dirty="0"/>
                  <a:t> </a:t>
                </a:r>
                <a:r>
                  <a:rPr lang="es-ES" dirty="0" err="1"/>
                  <a:t>probability</a:t>
                </a:r>
                <a:r>
                  <a:rPr lang="es-ES" dirty="0"/>
                  <a:t> </a:t>
                </a:r>
                <a:r>
                  <a:rPr lang="es-ES" dirty="0" err="1"/>
                  <a:t>distribution</a:t>
                </a:r>
                <a:r>
                  <a:rPr lang="es-ES" dirty="0"/>
                  <a:t>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s-ES" dirty="0"/>
                  <a:t>, </a:t>
                </a:r>
                <a:r>
                  <a:rPr lang="es-ES" dirty="0" err="1"/>
                  <a:t>learn</a:t>
                </a:r>
                <a:r>
                  <a:rPr lang="es-ES" dirty="0"/>
                  <a:t> a </a:t>
                </a:r>
                <a:r>
                  <a:rPr lang="es-ES" dirty="0" err="1"/>
                  <a:t>good</a:t>
                </a:r>
                <a:r>
                  <a:rPr lang="es-ES" dirty="0"/>
                  <a:t> </a:t>
                </a:r>
                <a:r>
                  <a:rPr lang="es-ES" dirty="0" err="1"/>
                  <a:t>guess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2886EB-534F-D975-3A13-AEBCA1ED0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79" y="1939618"/>
                <a:ext cx="5992561" cy="2978764"/>
              </a:xfrm>
              <a:prstGeom prst="rect">
                <a:avLst/>
              </a:prstGeom>
              <a:blipFill>
                <a:blip r:embed="rId2"/>
                <a:stretch>
                  <a:fillRect l="-812" t="-611" r="-1624" b="-224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2B20C99-EEFE-0012-9143-888BADDF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674" y="954096"/>
            <a:ext cx="3153925" cy="3090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C88C8F-E7D2-E120-92A9-E233C77ED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440" y="4652711"/>
            <a:ext cx="1355468" cy="13832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C7BB46-2E4D-8AD7-BEBE-7BD4464ED528}"/>
              </a:ext>
            </a:extLst>
          </p:cNvPr>
          <p:cNvSpPr txBox="1"/>
          <p:nvPr/>
        </p:nvSpPr>
        <p:spPr>
          <a:xfrm>
            <a:off x="9743440" y="5142329"/>
            <a:ext cx="178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Cat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dog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03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EE1E-CEBD-3B26-82A3-540D0D4F1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25BE-6B94-3E3C-E0F5-C7095B23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to Unsupervised generative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926884-8C53-3046-6521-F07A9A386583}"/>
                  </a:ext>
                </a:extLst>
              </p:cNvPr>
              <p:cNvSpPr txBox="1"/>
              <p:nvPr/>
            </p:nvSpPr>
            <p:spPr>
              <a:xfrm>
                <a:off x="672399" y="1422400"/>
                <a:ext cx="5992561" cy="2978764"/>
              </a:xfrm>
              <a:prstGeom prst="rect">
                <a:avLst/>
              </a:prstGeom>
              <a:solidFill>
                <a:srgbClr val="0070C0">
                  <a:alpha val="26000"/>
                </a:srgb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s-ES" b="1" dirty="0"/>
                  <a:t>Discriminative </a:t>
                </a:r>
                <a:r>
                  <a:rPr lang="es-ES" b="1" dirty="0" err="1"/>
                  <a:t>supervised</a:t>
                </a:r>
                <a:r>
                  <a:rPr lang="es-ES" b="1" dirty="0"/>
                  <a:t> </a:t>
                </a:r>
                <a:r>
                  <a:rPr lang="es-ES" b="1" dirty="0" err="1"/>
                  <a:t>learning</a:t>
                </a:r>
                <a:endParaRPr lang="es-ES" b="1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Given</a:t>
                </a:r>
                <a:r>
                  <a:rPr lang="es-ES" dirty="0"/>
                  <a:t> a </a:t>
                </a:r>
                <a:r>
                  <a:rPr lang="es-ES" dirty="0" err="1"/>
                  <a:t>dataset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𝑙𝑎𝑏𝑒𝑙𝑠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ES" dirty="0"/>
                  <a:t> the </a:t>
                </a:r>
                <a:r>
                  <a:rPr lang="es-ES" dirty="0" err="1"/>
                  <a:t>task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</a:t>
                </a:r>
                <a:r>
                  <a:rPr lang="es-ES" dirty="0" err="1"/>
                  <a:t>learn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label</a:t>
                </a:r>
                <a:r>
                  <a:rPr lang="es-ES" dirty="0"/>
                  <a:t> </a:t>
                </a:r>
                <a:r>
                  <a:rPr lang="es-ES" dirty="0" err="1"/>
                  <a:t>function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𝑆</m:t>
                    </m:r>
                    <m:groupChr>
                      <m:groupChrPr>
                        <m:chr m:val="→"/>
                        <m:pos m:val="to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𝑙𝑎𝑏𝑒𝑙𝑠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that</a:t>
                </a:r>
                <a:r>
                  <a:rPr lang="es-ES" dirty="0"/>
                  <a:t> </a:t>
                </a:r>
                <a:r>
                  <a:rPr lang="es-ES" dirty="0" err="1"/>
                  <a:t>predicts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label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“</a:t>
                </a:r>
                <a:r>
                  <a:rPr lang="es-ES" dirty="0" err="1"/>
                  <a:t>seen</a:t>
                </a:r>
                <a:r>
                  <a:rPr lang="es-ES" dirty="0"/>
                  <a:t>” (training data) and “</a:t>
                </a:r>
                <a:r>
                  <a:rPr lang="es-ES" dirty="0" err="1"/>
                  <a:t>unseen</a:t>
                </a:r>
                <a:r>
                  <a:rPr lang="es-ES" dirty="0"/>
                  <a:t>” data as “</a:t>
                </a:r>
                <a:r>
                  <a:rPr lang="es-ES" dirty="0" err="1"/>
                  <a:t>good</a:t>
                </a:r>
                <a:r>
                  <a:rPr lang="es-ES" dirty="0"/>
                  <a:t>” as posible.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Probabilistic</a:t>
                </a:r>
                <a:r>
                  <a:rPr lang="es-ES" dirty="0"/>
                  <a:t> </a:t>
                </a:r>
                <a:r>
                  <a:rPr lang="es-ES" dirty="0" err="1"/>
                  <a:t>interpretation</a:t>
                </a:r>
                <a:r>
                  <a:rPr lang="es-ES" dirty="0"/>
                  <a:t>: </a:t>
                </a:r>
                <a:r>
                  <a:rPr lang="es-ES" dirty="0" err="1"/>
                  <a:t>Given</a:t>
                </a:r>
                <a:r>
                  <a:rPr lang="es-ES" dirty="0"/>
                  <a:t> </a:t>
                </a:r>
                <a:r>
                  <a:rPr lang="es-ES" dirty="0" err="1"/>
                  <a:t>some</a:t>
                </a:r>
                <a:r>
                  <a:rPr lang="es-ES" dirty="0"/>
                  <a:t> data  and </a:t>
                </a:r>
                <a:r>
                  <a:rPr lang="es-ES" dirty="0" err="1"/>
                  <a:t>labels</a:t>
                </a:r>
                <a:r>
                  <a:rPr lang="es-ES" dirty="0"/>
                  <a:t> </a:t>
                </a:r>
                <a:r>
                  <a:rPr lang="es-ES" dirty="0" err="1"/>
                  <a:t>sampled</a:t>
                </a:r>
                <a:r>
                  <a:rPr lang="es-ES" dirty="0"/>
                  <a:t> </a:t>
                </a:r>
                <a:r>
                  <a:rPr lang="es-ES" dirty="0" err="1"/>
                  <a:t>from</a:t>
                </a:r>
                <a:r>
                  <a:rPr lang="es-ES" dirty="0"/>
                  <a:t> </a:t>
                </a:r>
                <a:r>
                  <a:rPr lang="es-ES" dirty="0" err="1"/>
                  <a:t>an</a:t>
                </a:r>
                <a:r>
                  <a:rPr lang="es-ES" dirty="0"/>
                  <a:t> </a:t>
                </a:r>
                <a:r>
                  <a:rPr lang="es-ES" dirty="0" err="1"/>
                  <a:t>underlying</a:t>
                </a:r>
                <a:r>
                  <a:rPr lang="es-ES" dirty="0"/>
                  <a:t> </a:t>
                </a:r>
                <a:r>
                  <a:rPr lang="es-ES" dirty="0" err="1"/>
                  <a:t>probability</a:t>
                </a:r>
                <a:r>
                  <a:rPr lang="es-ES" dirty="0"/>
                  <a:t> </a:t>
                </a:r>
                <a:r>
                  <a:rPr lang="es-ES" dirty="0" err="1"/>
                  <a:t>distribution</a:t>
                </a:r>
                <a:r>
                  <a:rPr lang="es-ES" dirty="0"/>
                  <a:t>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s-ES" dirty="0"/>
                  <a:t>, </a:t>
                </a:r>
                <a:r>
                  <a:rPr lang="es-ES" dirty="0" err="1"/>
                  <a:t>learn</a:t>
                </a:r>
                <a:r>
                  <a:rPr lang="es-ES" dirty="0"/>
                  <a:t> a </a:t>
                </a:r>
                <a:r>
                  <a:rPr lang="es-ES" dirty="0" err="1"/>
                  <a:t>good</a:t>
                </a:r>
                <a:r>
                  <a:rPr lang="es-ES" dirty="0"/>
                  <a:t> </a:t>
                </a:r>
                <a:r>
                  <a:rPr lang="es-ES" dirty="0" err="1"/>
                  <a:t>guess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926884-8C53-3046-6521-F07A9A386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99" y="1422400"/>
                <a:ext cx="5992561" cy="2978764"/>
              </a:xfrm>
              <a:prstGeom prst="rect">
                <a:avLst/>
              </a:prstGeom>
              <a:blipFill>
                <a:blip r:embed="rId2"/>
                <a:stretch>
                  <a:fillRect l="-711" t="-611" r="-1726" b="-224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14440E-D142-F363-F11B-25893F1E64DA}"/>
                  </a:ext>
                </a:extLst>
              </p:cNvPr>
              <p:cNvSpPr txBox="1"/>
              <p:nvPr/>
            </p:nvSpPr>
            <p:spPr>
              <a:xfrm>
                <a:off x="7233920" y="1422400"/>
                <a:ext cx="4277360" cy="3170099"/>
              </a:xfrm>
              <a:prstGeom prst="rect">
                <a:avLst/>
              </a:prstGeom>
              <a:solidFill>
                <a:srgbClr val="FF6D43">
                  <a:alpha val="48000"/>
                </a:srgbClr>
              </a:solidFill>
              <a:ln>
                <a:solidFill>
                  <a:srgbClr val="FF6D4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s-ES" b="1" dirty="0"/>
                  <a:t>Generative </a:t>
                </a:r>
                <a:r>
                  <a:rPr lang="es-ES" b="1" dirty="0" err="1"/>
                  <a:t>unsupervised</a:t>
                </a:r>
                <a:r>
                  <a:rPr lang="es-ES" b="1" dirty="0"/>
                  <a:t> </a:t>
                </a:r>
                <a:r>
                  <a:rPr lang="es-ES" b="1" dirty="0" err="1"/>
                  <a:t>learning</a:t>
                </a:r>
                <a:endParaRPr lang="es-ES" b="1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Given</a:t>
                </a:r>
                <a:r>
                  <a:rPr lang="es-ES" dirty="0"/>
                  <a:t> </a:t>
                </a:r>
                <a:r>
                  <a:rPr lang="es-ES" dirty="0" err="1"/>
                  <a:t>some</a:t>
                </a:r>
                <a:r>
                  <a:rPr lang="es-ES" dirty="0"/>
                  <a:t> data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s-ES" dirty="0"/>
                  <a:t>, </a:t>
                </a:r>
                <a:r>
                  <a:rPr lang="es-ES" dirty="0" err="1"/>
                  <a:t>learn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underlying</a:t>
                </a:r>
                <a:r>
                  <a:rPr lang="es-ES" dirty="0"/>
                  <a:t> </a:t>
                </a:r>
                <a:r>
                  <a:rPr lang="es-ES" dirty="0" err="1"/>
                  <a:t>probability</a:t>
                </a:r>
                <a:r>
                  <a:rPr lang="es-ES" dirty="0"/>
                  <a:t> </a:t>
                </a:r>
                <a:r>
                  <a:rPr lang="es-ES" dirty="0" err="1"/>
                  <a:t>distribution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 and </a:t>
                </a:r>
                <a:r>
                  <a:rPr lang="es-ES" dirty="0" err="1"/>
                  <a:t>generate</a:t>
                </a:r>
                <a:r>
                  <a:rPr lang="es-ES" dirty="0"/>
                  <a:t> new data </a:t>
                </a:r>
                <a:r>
                  <a:rPr lang="es-ES" dirty="0" err="1"/>
                  <a:t>by</a:t>
                </a:r>
                <a:r>
                  <a:rPr lang="es-ES" dirty="0"/>
                  <a:t> </a:t>
                </a:r>
                <a:r>
                  <a:rPr lang="es-ES" dirty="0" err="1"/>
                  <a:t>sampling</a:t>
                </a:r>
                <a:r>
                  <a:rPr lang="es-ES" dirty="0"/>
                  <a:t> </a:t>
                </a:r>
                <a:r>
                  <a:rPr lang="es-ES" dirty="0" err="1"/>
                  <a:t>from</a:t>
                </a:r>
                <a:r>
                  <a:rPr lang="es-ES" dirty="0"/>
                  <a:t> </a:t>
                </a:r>
                <a:r>
                  <a:rPr lang="es-ES" dirty="0" err="1"/>
                  <a:t>it</a:t>
                </a:r>
                <a:r>
                  <a:rPr lang="es-ES" dirty="0"/>
                  <a:t>.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In simple </a:t>
                </a:r>
                <a:r>
                  <a:rPr lang="es-ES" dirty="0" err="1"/>
                  <a:t>terms</a:t>
                </a:r>
                <a:r>
                  <a:rPr lang="es-ES" dirty="0"/>
                  <a:t>, </a:t>
                </a:r>
                <a:r>
                  <a:rPr lang="es-ES" dirty="0" err="1"/>
                  <a:t>these</a:t>
                </a:r>
                <a:r>
                  <a:rPr lang="es-ES" dirty="0"/>
                  <a:t> </a:t>
                </a:r>
                <a:r>
                  <a:rPr lang="es-ES" dirty="0" err="1"/>
                  <a:t>algorithms</a:t>
                </a:r>
                <a:r>
                  <a:rPr lang="es-ES" dirty="0"/>
                  <a:t> </a:t>
                </a:r>
                <a:r>
                  <a:rPr lang="es-ES" dirty="0" err="1"/>
                  <a:t>learn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common</a:t>
                </a:r>
                <a:r>
                  <a:rPr lang="es-ES" dirty="0"/>
                  <a:t> </a:t>
                </a:r>
                <a:r>
                  <a:rPr lang="es-ES" dirty="0" err="1"/>
                  <a:t>features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data and </a:t>
                </a:r>
                <a:r>
                  <a:rPr lang="es-ES" dirty="0" err="1"/>
                  <a:t>generate</a:t>
                </a:r>
                <a:r>
                  <a:rPr lang="es-ES" dirty="0"/>
                  <a:t> new </a:t>
                </a:r>
                <a:r>
                  <a:rPr lang="es-ES" dirty="0" err="1"/>
                  <a:t>samples</a:t>
                </a:r>
                <a:r>
                  <a:rPr lang="es-ES" dirty="0"/>
                  <a:t> </a:t>
                </a:r>
                <a:r>
                  <a:rPr lang="es-ES" dirty="0" err="1"/>
                  <a:t>that</a:t>
                </a:r>
                <a:r>
                  <a:rPr lang="es-ES" dirty="0"/>
                  <a:t> resembles </a:t>
                </a:r>
                <a:r>
                  <a:rPr lang="es-ES" dirty="0" err="1"/>
                  <a:t>the</a:t>
                </a:r>
                <a:r>
                  <a:rPr lang="es-ES" dirty="0"/>
                  <a:t> original data.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14440E-D142-F363-F11B-25893F1E6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920" y="1422400"/>
                <a:ext cx="4277360" cy="3170099"/>
              </a:xfrm>
              <a:prstGeom prst="rect">
                <a:avLst/>
              </a:prstGeom>
              <a:blipFill>
                <a:blip r:embed="rId3"/>
                <a:stretch>
                  <a:fillRect l="-1138" t="-575" r="-427" b="-2107"/>
                </a:stretch>
              </a:blipFill>
              <a:ln>
                <a:solidFill>
                  <a:srgbClr val="FF6D43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3747D70-B998-6B89-9AB6-EF970249B849}"/>
              </a:ext>
            </a:extLst>
          </p:cNvPr>
          <p:cNvSpPr txBox="1"/>
          <p:nvPr/>
        </p:nvSpPr>
        <p:spPr>
          <a:xfrm>
            <a:off x="1305560" y="5235258"/>
            <a:ext cx="958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There</a:t>
            </a:r>
            <a:r>
              <a:rPr lang="es-ES" dirty="0"/>
              <a:t> are </a:t>
            </a:r>
            <a:r>
              <a:rPr lang="es-ES" dirty="0" err="1"/>
              <a:t>also</a:t>
            </a:r>
            <a:r>
              <a:rPr lang="es-ES" dirty="0"/>
              <a:t> discriminative </a:t>
            </a:r>
            <a:r>
              <a:rPr lang="es-ES" dirty="0" err="1"/>
              <a:t>unsupervised</a:t>
            </a:r>
            <a:r>
              <a:rPr lang="es-ES" dirty="0"/>
              <a:t> </a:t>
            </a:r>
            <a:r>
              <a:rPr lang="es-ES" dirty="0" err="1"/>
              <a:t>algorithms</a:t>
            </a:r>
            <a:r>
              <a:rPr lang="es-ES" dirty="0"/>
              <a:t> (</a:t>
            </a:r>
            <a:r>
              <a:rPr lang="es-ES" dirty="0" err="1"/>
              <a:t>clustering</a:t>
            </a:r>
            <a:r>
              <a:rPr lang="es-ES" dirty="0"/>
              <a:t>, </a:t>
            </a:r>
            <a:r>
              <a:rPr lang="es-ES" dirty="0" err="1"/>
              <a:t>e.g</a:t>
            </a:r>
            <a:r>
              <a:rPr lang="es-ES" dirty="0"/>
              <a:t>. K-</a:t>
            </a:r>
            <a:r>
              <a:rPr lang="es-ES" dirty="0" err="1"/>
              <a:t>means</a:t>
            </a:r>
            <a:r>
              <a:rPr lang="es-ES" dirty="0"/>
              <a:t>, DBSCAN) and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unsupervised</a:t>
            </a:r>
            <a:r>
              <a:rPr lang="es-ES" dirty="0"/>
              <a:t> </a:t>
            </a:r>
            <a:r>
              <a:rPr lang="es-ES" dirty="0" err="1"/>
              <a:t>algorithms</a:t>
            </a:r>
            <a:r>
              <a:rPr lang="es-ES" dirty="0"/>
              <a:t> (</a:t>
            </a:r>
            <a:r>
              <a:rPr lang="es-ES" dirty="0" err="1"/>
              <a:t>dimensionality</a:t>
            </a:r>
            <a:r>
              <a:rPr lang="es-ES" dirty="0"/>
              <a:t> </a:t>
            </a:r>
            <a:r>
              <a:rPr lang="es-ES" dirty="0" err="1"/>
              <a:t>reduction</a:t>
            </a:r>
            <a:r>
              <a:rPr lang="es-ES" dirty="0"/>
              <a:t>/data </a:t>
            </a:r>
            <a:r>
              <a:rPr lang="es-ES" dirty="0" err="1"/>
              <a:t>compression</a:t>
            </a:r>
            <a:r>
              <a:rPr lang="es-ES" dirty="0"/>
              <a:t>, </a:t>
            </a:r>
            <a:r>
              <a:rPr lang="es-ES" dirty="0" err="1"/>
              <a:t>e.g</a:t>
            </a:r>
            <a:r>
              <a:rPr lang="es-ES" dirty="0"/>
              <a:t>. PCA, </a:t>
            </a:r>
            <a:r>
              <a:rPr lang="es-ES" dirty="0" err="1"/>
              <a:t>Autoencoder</a:t>
            </a:r>
            <a:r>
              <a:rPr lang="es-ES" dirty="0"/>
              <a:t> NN)</a:t>
            </a:r>
          </a:p>
        </p:txBody>
      </p:sp>
    </p:spTree>
    <p:extLst>
      <p:ext uri="{BB962C8B-B14F-4D97-AF65-F5344CB8AC3E}">
        <p14:creationId xmlns:p14="http://schemas.microsoft.com/office/powerpoint/2010/main" val="329585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32AB2-66D6-3388-0F44-0FEEBF1A1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DEB4-5985-4CF6-7F37-DC4C3D7F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to Unsupervised generative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9EA78-C7E3-363E-6083-B4B1D0AC0590}"/>
              </a:ext>
            </a:extLst>
          </p:cNvPr>
          <p:cNvSpPr txBox="1"/>
          <p:nvPr/>
        </p:nvSpPr>
        <p:spPr>
          <a:xfrm>
            <a:off x="887359" y="1281197"/>
            <a:ext cx="5171440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b="1" dirty="0" err="1"/>
              <a:t>Examples</a:t>
            </a:r>
            <a:r>
              <a:rPr lang="es-ES" b="1" dirty="0"/>
              <a:t> </a:t>
            </a:r>
            <a:r>
              <a:rPr lang="es-ES" b="1" dirty="0" err="1"/>
              <a:t>of</a:t>
            </a:r>
            <a:r>
              <a:rPr lang="es-ES" b="1" dirty="0"/>
              <a:t> </a:t>
            </a:r>
            <a:r>
              <a:rPr lang="es-ES" b="1" dirty="0" err="1"/>
              <a:t>applications</a:t>
            </a:r>
            <a:endParaRPr lang="es-ES" b="1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sz="1600" dirty="0" err="1"/>
              <a:t>Given</a:t>
            </a:r>
            <a:r>
              <a:rPr lang="es-ES" sz="1600" dirty="0"/>
              <a:t> a </a:t>
            </a:r>
            <a:r>
              <a:rPr lang="es-ES" sz="1600" dirty="0" err="1"/>
              <a:t>dataset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cats</a:t>
            </a:r>
            <a:r>
              <a:rPr lang="es-ES" sz="1600" dirty="0"/>
              <a:t>. </a:t>
            </a:r>
            <a:r>
              <a:rPr lang="es-ES" sz="1600" dirty="0" err="1"/>
              <a:t>Generate</a:t>
            </a:r>
            <a:r>
              <a:rPr lang="es-ES" sz="1600" dirty="0"/>
              <a:t> new </a:t>
            </a:r>
            <a:r>
              <a:rPr lang="es-ES" sz="1600" dirty="0" err="1"/>
              <a:t>cats</a:t>
            </a:r>
            <a:endParaRPr lang="es-ES" sz="16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sz="1600" dirty="0" err="1"/>
              <a:t>Generate</a:t>
            </a:r>
            <a:r>
              <a:rPr lang="es-ES" sz="1600" dirty="0"/>
              <a:t> </a:t>
            </a:r>
            <a:r>
              <a:rPr lang="es-ES" sz="1600" dirty="0" err="1"/>
              <a:t>fake</a:t>
            </a:r>
            <a:r>
              <a:rPr lang="es-ES" sz="1600" dirty="0"/>
              <a:t> </a:t>
            </a:r>
            <a:r>
              <a:rPr lang="es-ES" sz="1600" dirty="0" err="1"/>
              <a:t>pictures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people</a:t>
            </a:r>
            <a:endParaRPr lang="es-ES" sz="16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Drug discovery by generating new molecular structures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b="1" dirty="0"/>
              <a:t>Most important classical ML algorithms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Variational Autoencoders (VAE)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Generative Adversarial Networks (GANs)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Diffusion models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Restricted Boltzmann Machine</a:t>
            </a:r>
            <a:endParaRPr lang="es-ES" sz="16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A217B-6F92-35BD-6473-4ECB8CB2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978" y="1147415"/>
            <a:ext cx="3726854" cy="48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24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98C9E-3C12-6BF4-ADDF-A93FBC395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E474-482C-2CB6-B5F7-4F1B2570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Quantum circuit Born machine: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A17AD5-2D9A-321B-1068-9516B1C6706E}"/>
                  </a:ext>
                </a:extLst>
              </p:cNvPr>
              <p:cNvSpPr txBox="1"/>
              <p:nvPr/>
            </p:nvSpPr>
            <p:spPr>
              <a:xfrm>
                <a:off x="529376" y="1105287"/>
                <a:ext cx="5171440" cy="4924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Generative </a:t>
                </a:r>
                <a:r>
                  <a:rPr lang="es-ES" dirty="0" err="1"/>
                  <a:t>model</a:t>
                </a:r>
                <a:r>
                  <a:rPr lang="es-ES" dirty="0"/>
                  <a:t> </a:t>
                </a:r>
                <a:r>
                  <a:rPr lang="es-ES" dirty="0" err="1"/>
                  <a:t>which</a:t>
                </a:r>
                <a:r>
                  <a:rPr lang="es-ES" dirty="0"/>
                  <a:t> </a:t>
                </a:r>
                <a:r>
                  <a:rPr lang="es-ES" dirty="0" err="1"/>
                  <a:t>represents</a:t>
                </a:r>
                <a:r>
                  <a:rPr lang="es-ES" dirty="0"/>
                  <a:t>/</a:t>
                </a:r>
                <a:r>
                  <a:rPr lang="es-ES" dirty="0" err="1"/>
                  <a:t>encodes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probability</a:t>
                </a:r>
                <a:r>
                  <a:rPr lang="es-ES" dirty="0"/>
                  <a:t> </a:t>
                </a:r>
                <a:r>
                  <a:rPr lang="es-ES" dirty="0" err="1"/>
                  <a:t>distribution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</a:t>
                </a:r>
                <a:r>
                  <a:rPr lang="es-ES" dirty="0" err="1"/>
                  <a:t>classical</a:t>
                </a:r>
                <a:r>
                  <a:rPr lang="es-ES" dirty="0"/>
                  <a:t> data as quantum pure </a:t>
                </a:r>
                <a:r>
                  <a:rPr lang="es-ES" dirty="0" err="1"/>
                  <a:t>states</a:t>
                </a:r>
                <a:r>
                  <a:rPr lang="es-ES" dirty="0"/>
                  <a:t>.</a:t>
                </a:r>
              </a:p>
              <a:p>
                <a:pPr marL="285750" indent="-28575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It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based</a:t>
                </a:r>
                <a:r>
                  <a:rPr lang="es-ES" dirty="0"/>
                  <a:t> </a:t>
                </a:r>
                <a:r>
                  <a:rPr lang="es-ES" dirty="0" err="1"/>
                  <a:t>on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Born’s</a:t>
                </a:r>
                <a:r>
                  <a:rPr lang="es-ES" dirty="0"/>
                  <a:t> </a:t>
                </a:r>
                <a:r>
                  <a:rPr lang="es-ES" dirty="0" err="1"/>
                  <a:t>postulate</a:t>
                </a:r>
                <a:r>
                  <a:rPr lang="es-ES" dirty="0"/>
                  <a:t>: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⟨"/>
                        <m:endChr m:val="⟩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dirty="0"/>
              </a:p>
              <a:p>
                <a:pPr marL="285750" indent="-28575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Sampling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efficient</a:t>
                </a:r>
                <a:r>
                  <a:rPr lang="es-ES" dirty="0"/>
                  <a:t>, as </a:t>
                </a:r>
                <a:r>
                  <a:rPr lang="es-ES" dirty="0" err="1"/>
                  <a:t>it</a:t>
                </a:r>
                <a:r>
                  <a:rPr lang="es-ES" dirty="0"/>
                  <a:t> </a:t>
                </a:r>
                <a:r>
                  <a:rPr lang="es-ES" dirty="0" err="1"/>
                  <a:t>corresponds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</a:t>
                </a:r>
                <a:r>
                  <a:rPr lang="es-ES" dirty="0" err="1"/>
                  <a:t>circuit</a:t>
                </a:r>
                <a:r>
                  <a:rPr lang="es-ES" dirty="0"/>
                  <a:t> </a:t>
                </a:r>
                <a:r>
                  <a:rPr lang="es-ES" dirty="0" err="1"/>
                  <a:t>runs</a:t>
                </a:r>
                <a:r>
                  <a:rPr lang="es-ES" dirty="0"/>
                  <a:t> (</a:t>
                </a:r>
                <a:r>
                  <a:rPr lang="es-ES" dirty="0" err="1"/>
                  <a:t>one</a:t>
                </a:r>
                <a:r>
                  <a:rPr lang="es-ES" dirty="0"/>
                  <a:t> </a:t>
                </a:r>
                <a:r>
                  <a:rPr lang="es-ES" dirty="0" err="1"/>
                  <a:t>shot</a:t>
                </a:r>
                <a:r>
                  <a:rPr lang="es-ES" dirty="0"/>
                  <a:t>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one</a:t>
                </a:r>
                <a:r>
                  <a:rPr lang="es-ES" dirty="0"/>
                  <a:t> </a:t>
                </a:r>
                <a:r>
                  <a:rPr lang="es-ES" dirty="0" err="1"/>
                  <a:t>sample</a:t>
                </a:r>
                <a:r>
                  <a:rPr lang="es-ES" dirty="0"/>
                  <a:t>)</a:t>
                </a:r>
              </a:p>
              <a:p>
                <a:pPr marL="285750" indent="-28575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Uses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Squared</a:t>
                </a:r>
                <a:r>
                  <a:rPr lang="es-ES" dirty="0"/>
                  <a:t> </a:t>
                </a:r>
                <a:r>
                  <a:rPr lang="es-ES" dirty="0" err="1"/>
                  <a:t>maximum</a:t>
                </a:r>
                <a:r>
                  <a:rPr lang="es-ES" dirty="0"/>
                  <a:t> mean </a:t>
                </a:r>
                <a:r>
                  <a:rPr lang="es-ES" dirty="0" err="1"/>
                  <a:t>discrepancy</a:t>
                </a:r>
                <a:r>
                  <a:rPr lang="es-ES" dirty="0"/>
                  <a:t> (MMD) </a:t>
                </a:r>
                <a:r>
                  <a:rPr lang="es-ES" dirty="0" err="1"/>
                  <a:t>loss</a:t>
                </a:r>
                <a:r>
                  <a:rPr lang="es-ES" dirty="0"/>
                  <a:t> </a:t>
                </a:r>
                <a:r>
                  <a:rPr lang="es-ES" dirty="0" err="1"/>
                  <a:t>function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a mixture Gaussian </a:t>
                </a:r>
                <a:r>
                  <a:rPr lang="es-ES" dirty="0" err="1"/>
                  <a:t>kernel</a:t>
                </a:r>
                <a:r>
                  <a:rPr lang="es-ES" dirty="0"/>
                  <a:t>.</a:t>
                </a:r>
              </a:p>
              <a:p>
                <a:pPr marL="285750" indent="-28575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It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a </a:t>
                </a:r>
                <a:r>
                  <a:rPr lang="es-ES" dirty="0" err="1"/>
                  <a:t>gradient-based</a:t>
                </a:r>
                <a:r>
                  <a:rPr lang="es-ES" dirty="0"/>
                  <a:t> </a:t>
                </a:r>
                <a:r>
                  <a:rPr lang="es-ES" dirty="0" err="1"/>
                  <a:t>algorithm</a:t>
                </a:r>
                <a:r>
                  <a:rPr lang="es-ES" dirty="0"/>
                  <a:t>, </a:t>
                </a:r>
                <a:r>
                  <a:rPr lang="es-ES" dirty="0" err="1"/>
                  <a:t>which</a:t>
                </a:r>
                <a:r>
                  <a:rPr lang="es-ES" dirty="0"/>
                  <a:t> uses </a:t>
                </a:r>
                <a:r>
                  <a:rPr lang="es-ES" dirty="0" err="1"/>
                  <a:t>classical</a:t>
                </a:r>
                <a:r>
                  <a:rPr lang="es-ES" dirty="0"/>
                  <a:t> </a:t>
                </a:r>
                <a:r>
                  <a:rPr lang="es-ES" dirty="0" err="1"/>
                  <a:t>optimizers</a:t>
                </a:r>
                <a:r>
                  <a:rPr lang="es-ES" dirty="0"/>
                  <a:t> </a:t>
                </a:r>
                <a:r>
                  <a:rPr lang="es-ES" dirty="0" err="1"/>
                  <a:t>like</a:t>
                </a:r>
                <a:r>
                  <a:rPr lang="es-ES" dirty="0"/>
                  <a:t> Adam.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A17AD5-2D9A-321B-1068-9516B1C67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76" y="1105287"/>
                <a:ext cx="5171440" cy="4924425"/>
              </a:xfrm>
              <a:prstGeom prst="rect">
                <a:avLst/>
              </a:prstGeom>
              <a:blipFill>
                <a:blip r:embed="rId2"/>
                <a:stretch>
                  <a:fillRect l="-825" t="-495" r="-1061" b="-11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8A8C7C-4541-DEDB-F317-E59472EDE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913" y="1349490"/>
            <a:ext cx="5663886" cy="3582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17AEB-AAC1-944E-CEE2-7418F9CA049A}"/>
              </a:ext>
            </a:extLst>
          </p:cNvPr>
          <p:cNvSpPr txBox="1"/>
          <p:nvPr/>
        </p:nvSpPr>
        <p:spPr>
          <a:xfrm>
            <a:off x="5382376" y="5917719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/>
              <a:t>Benedetti, M., Realpe-Gómez et al (2018). A generative </a:t>
            </a:r>
            <a:r>
              <a:rPr lang="es-ES" sz="900" dirty="0" err="1"/>
              <a:t>modeling</a:t>
            </a:r>
            <a:r>
              <a:rPr lang="es-ES" sz="900" dirty="0"/>
              <a:t> </a:t>
            </a:r>
            <a:r>
              <a:rPr lang="es-ES" sz="900" dirty="0" err="1"/>
              <a:t>approach</a:t>
            </a:r>
            <a:r>
              <a:rPr lang="es-ES" sz="900" dirty="0"/>
              <a:t> </a:t>
            </a:r>
            <a:r>
              <a:rPr lang="es-ES" sz="900" dirty="0" err="1"/>
              <a:t>for</a:t>
            </a:r>
            <a:r>
              <a:rPr lang="es-ES" sz="900" dirty="0"/>
              <a:t> benchmarking and training </a:t>
            </a:r>
            <a:r>
              <a:rPr lang="es-ES" sz="900" dirty="0" err="1"/>
              <a:t>shallow</a:t>
            </a:r>
            <a:r>
              <a:rPr lang="es-ES" sz="900" dirty="0"/>
              <a:t> quantum </a:t>
            </a:r>
            <a:r>
              <a:rPr lang="es-ES" sz="900" dirty="0" err="1"/>
              <a:t>circuits</a:t>
            </a:r>
            <a:r>
              <a:rPr lang="es-ES" sz="900" dirty="0"/>
              <a:t>. </a:t>
            </a:r>
            <a:r>
              <a:rPr lang="es-ES" sz="900" i="1" dirty="0" err="1"/>
              <a:t>Physical</a:t>
            </a:r>
            <a:r>
              <a:rPr lang="es-ES" sz="900" i="1" dirty="0"/>
              <a:t> </a:t>
            </a:r>
            <a:r>
              <a:rPr lang="es-ES" sz="900" i="1" dirty="0" err="1"/>
              <a:t>Review</a:t>
            </a:r>
            <a:r>
              <a:rPr lang="es-ES" sz="900" i="1" dirty="0"/>
              <a:t> A, </a:t>
            </a:r>
            <a:r>
              <a:rPr lang="es-ES" sz="900" dirty="0">
                <a:hlinkClick r:id="rId4"/>
              </a:rPr>
              <a:t>https://doi.org/10.1103/PhysRevA.98.062324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111880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1DE13-72C3-A701-6080-7FD35F8A4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D2ED-312B-9873-1E67-59FA9209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Quantum circuit Born machine: Technical details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7DB33-B53C-35F9-A210-2DA9185F9713}"/>
              </a:ext>
            </a:extLst>
          </p:cNvPr>
          <p:cNvSpPr txBox="1"/>
          <p:nvPr/>
        </p:nvSpPr>
        <p:spPr>
          <a:xfrm>
            <a:off x="950799" y="1365899"/>
            <a:ext cx="1085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spirit</a:t>
            </a:r>
            <a:r>
              <a:rPr lang="es-ES" dirty="0"/>
              <a:t> as in </a:t>
            </a:r>
            <a:r>
              <a:rPr lang="es-ES" dirty="0" err="1"/>
              <a:t>in</a:t>
            </a:r>
            <a:r>
              <a:rPr lang="es-ES" dirty="0"/>
              <a:t> </a:t>
            </a:r>
            <a:r>
              <a:rPr lang="es-ES" dirty="0" err="1"/>
              <a:t>Supervised</a:t>
            </a:r>
            <a:r>
              <a:rPr lang="es-ES" dirty="0"/>
              <a:t> QNN,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parametrized</a:t>
            </a:r>
            <a:r>
              <a:rPr lang="es-ES" dirty="0"/>
              <a:t> quantum </a:t>
            </a:r>
            <a:r>
              <a:rPr lang="es-ES" dirty="0" err="1"/>
              <a:t>circuits</a:t>
            </a:r>
            <a:r>
              <a:rPr lang="es-ES" dirty="0"/>
              <a:t> (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rotation</a:t>
            </a:r>
            <a:r>
              <a:rPr lang="es-ES" dirty="0"/>
              <a:t> gates) are </a:t>
            </a:r>
            <a:r>
              <a:rPr lang="es-ES" dirty="0" err="1"/>
              <a:t>used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loss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respect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los </a:t>
            </a:r>
            <a:r>
              <a:rPr lang="es-ES" dirty="0" err="1"/>
              <a:t>function</a:t>
            </a:r>
            <a:r>
              <a:rPr lang="es-ES" dirty="0"/>
              <a:t> can be </a:t>
            </a:r>
            <a:r>
              <a:rPr lang="es-ES" dirty="0" err="1"/>
              <a:t>calculated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Parameter</a:t>
            </a:r>
            <a:r>
              <a:rPr lang="es-ES" dirty="0"/>
              <a:t> Shift Rule: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993993-1BCE-C9D1-C373-C2AC5E7BB7FF}"/>
              </a:ext>
            </a:extLst>
          </p:cNvPr>
          <p:cNvGrpSpPr/>
          <p:nvPr/>
        </p:nvGrpSpPr>
        <p:grpSpPr>
          <a:xfrm>
            <a:off x="1127760" y="2459130"/>
            <a:ext cx="5852160" cy="3331177"/>
            <a:chOff x="2773680" y="2551463"/>
            <a:chExt cx="5852160" cy="333117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FA4E6BB-581B-8DA3-D334-73D286274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6080" y="2571783"/>
              <a:ext cx="5535503" cy="23023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A2CA68-032B-A8B8-0ACB-6732B464E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9454" y="4762400"/>
              <a:ext cx="5347793" cy="978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3AC158-C684-D608-ECD2-216C4BC638C6}"/>
                </a:ext>
              </a:extLst>
            </p:cNvPr>
            <p:cNvSpPr txBox="1"/>
            <p:nvPr/>
          </p:nvSpPr>
          <p:spPr>
            <a:xfrm>
              <a:off x="2773680" y="2551463"/>
              <a:ext cx="5852160" cy="3331177"/>
            </a:xfrm>
            <a:prstGeom prst="rect">
              <a:avLst/>
            </a:prstGeom>
            <a:solidFill>
              <a:srgbClr val="FF6D43">
                <a:alpha val="18000"/>
              </a:srgbClr>
            </a:solidFill>
            <a:ln w="19050">
              <a:solidFill>
                <a:srgbClr val="FF6D43"/>
              </a:solidFill>
            </a:ln>
          </p:spPr>
          <p:txBody>
            <a:bodyPr wrap="square" rtlCol="0">
              <a:spAutoFit/>
            </a:bodyPr>
            <a:lstStyle/>
            <a:p>
              <a:endParaRPr lang="es-E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36596BA-0E9A-2964-F961-E863FEB030F3}"/>
              </a:ext>
            </a:extLst>
          </p:cNvPr>
          <p:cNvSpPr txBox="1"/>
          <p:nvPr/>
        </p:nvSpPr>
        <p:spPr>
          <a:xfrm>
            <a:off x="5235232" y="5960208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/>
              <a:t>Benedetti, M., Realpe-Gómez et al (2018). A generative </a:t>
            </a:r>
            <a:r>
              <a:rPr lang="es-ES" sz="900" dirty="0" err="1"/>
              <a:t>modeling</a:t>
            </a:r>
            <a:r>
              <a:rPr lang="es-ES" sz="900" dirty="0"/>
              <a:t> </a:t>
            </a:r>
            <a:r>
              <a:rPr lang="es-ES" sz="900" dirty="0" err="1"/>
              <a:t>approach</a:t>
            </a:r>
            <a:r>
              <a:rPr lang="es-ES" sz="900" dirty="0"/>
              <a:t> </a:t>
            </a:r>
            <a:r>
              <a:rPr lang="es-ES" sz="900" dirty="0" err="1"/>
              <a:t>for</a:t>
            </a:r>
            <a:r>
              <a:rPr lang="es-ES" sz="900" dirty="0"/>
              <a:t> benchmarking and training </a:t>
            </a:r>
            <a:r>
              <a:rPr lang="es-ES" sz="900" dirty="0" err="1"/>
              <a:t>shallow</a:t>
            </a:r>
            <a:r>
              <a:rPr lang="es-ES" sz="900" dirty="0"/>
              <a:t> quantum </a:t>
            </a:r>
            <a:r>
              <a:rPr lang="es-ES" sz="900" dirty="0" err="1"/>
              <a:t>circuits</a:t>
            </a:r>
            <a:r>
              <a:rPr lang="es-ES" sz="900" dirty="0"/>
              <a:t>. </a:t>
            </a:r>
            <a:r>
              <a:rPr lang="es-ES" sz="900" i="1" dirty="0" err="1"/>
              <a:t>Physical</a:t>
            </a:r>
            <a:r>
              <a:rPr lang="es-ES" sz="900" i="1" dirty="0"/>
              <a:t> </a:t>
            </a:r>
            <a:r>
              <a:rPr lang="es-ES" sz="900" i="1" dirty="0" err="1"/>
              <a:t>Review</a:t>
            </a:r>
            <a:r>
              <a:rPr lang="es-ES" sz="900" i="1" dirty="0"/>
              <a:t> A, </a:t>
            </a:r>
            <a:r>
              <a:rPr lang="es-ES" sz="900" dirty="0">
                <a:hlinkClick r:id="rId4"/>
              </a:rPr>
              <a:t>https://doi.org/10.1103/PhysRevA.98.062324</a:t>
            </a:r>
            <a:endParaRPr lang="es-E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9B4797-D822-4EDA-A81D-29A1E6CE2CA5}"/>
              </a:ext>
            </a:extLst>
          </p:cNvPr>
          <p:cNvSpPr txBox="1"/>
          <p:nvPr/>
        </p:nvSpPr>
        <p:spPr>
          <a:xfrm>
            <a:off x="7411680" y="2937556"/>
            <a:ext cx="44500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, I </a:t>
            </a:r>
            <a:r>
              <a:rPr lang="es-ES" dirty="0" err="1"/>
              <a:t>implemented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possible</a:t>
            </a:r>
            <a:r>
              <a:rPr lang="es-ES" dirty="0"/>
              <a:t> </a:t>
            </a:r>
            <a:r>
              <a:rPr lang="es-ES" dirty="0" err="1"/>
              <a:t>optimizers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L-BFGS-B (in </a:t>
            </a:r>
            <a:r>
              <a:rPr lang="es-ES" dirty="0" err="1"/>
              <a:t>scipy</a:t>
            </a:r>
            <a:r>
              <a:rPr lang="es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9636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E717F-531E-9C6B-E4CD-9008D88E7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BFCA-4627-1A90-58A5-276F6313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Quantum circuit Born machine: Technical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4868AA-0FFA-1EA2-5EDD-06A16EAB5B43}"/>
                  </a:ext>
                </a:extLst>
              </p:cNvPr>
              <p:cNvSpPr txBox="1"/>
              <p:nvPr/>
            </p:nvSpPr>
            <p:spPr>
              <a:xfrm>
                <a:off x="950799" y="1365899"/>
                <a:ext cx="108500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/>
                  <a:t>Squared </a:t>
                </a:r>
                <a:r>
                  <a:rPr lang="es-ES" dirty="0" err="1"/>
                  <a:t>maximum</a:t>
                </a:r>
                <a:r>
                  <a:rPr lang="es-ES" dirty="0"/>
                  <a:t> mean </a:t>
                </a:r>
                <a:r>
                  <a:rPr lang="es-ES" dirty="0" err="1"/>
                  <a:t>discrepancy</a:t>
                </a:r>
                <a:r>
                  <a:rPr lang="es-ES" dirty="0"/>
                  <a:t> </a:t>
                </a:r>
                <a:r>
                  <a:rPr lang="es-ES" dirty="0" err="1"/>
                  <a:t>loss</a:t>
                </a:r>
                <a:r>
                  <a:rPr lang="es-ES" dirty="0"/>
                  <a:t> </a:t>
                </a:r>
                <a:r>
                  <a:rPr lang="es-ES" dirty="0" err="1"/>
                  <a:t>measures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similarity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</a:t>
                </a:r>
                <a:r>
                  <a:rPr lang="es-ES" dirty="0" err="1"/>
                  <a:t>two</a:t>
                </a:r>
                <a:r>
                  <a:rPr lang="es-ES" dirty="0"/>
                  <a:t> </a:t>
                </a:r>
                <a:r>
                  <a:rPr lang="es-ES" dirty="0" err="1"/>
                  <a:t>probability</a:t>
                </a:r>
                <a:r>
                  <a:rPr lang="es-ES" dirty="0"/>
                  <a:t> </a:t>
                </a:r>
                <a:r>
                  <a:rPr lang="es-ES" dirty="0" err="1"/>
                  <a:t>distributions</a:t>
                </a:r>
                <a:r>
                  <a:rPr lang="es-ES" dirty="0"/>
                  <a:t>: </a:t>
                </a:r>
                <a:r>
                  <a:rPr lang="es-ES" dirty="0" err="1"/>
                  <a:t>the</a:t>
                </a:r>
                <a:r>
                  <a:rPr lang="es-ES" dirty="0"/>
                  <a:t> target </a:t>
                </a:r>
                <a:r>
                  <a:rPr lang="es-ES" dirty="0" err="1"/>
                  <a:t>distribution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ES" dirty="0"/>
                  <a:t> and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model</a:t>
                </a:r>
                <a:r>
                  <a:rPr lang="es-ES" dirty="0"/>
                  <a:t> </a:t>
                </a:r>
                <a:r>
                  <a:rPr lang="es-ES" dirty="0" err="1"/>
                  <a:t>distribution</a:t>
                </a:r>
                <a:r>
                  <a:rPr lang="es-ES" dirty="0"/>
                  <a:t> </a:t>
                </a:r>
                <a:r>
                  <a:rPr lang="es-ES" dirty="0" err="1"/>
                  <a:t>encoded</a:t>
                </a:r>
                <a:r>
                  <a:rPr lang="es-ES" dirty="0"/>
                  <a:t> in </a:t>
                </a:r>
                <a:r>
                  <a:rPr lang="es-ES" dirty="0" err="1"/>
                  <a:t>the</a:t>
                </a:r>
                <a:r>
                  <a:rPr lang="es-ES" dirty="0"/>
                  <a:t> quantum </a:t>
                </a:r>
                <a:r>
                  <a:rPr lang="es-ES" dirty="0" err="1"/>
                  <a:t>circuit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 err="1"/>
                  <a:t>We</a:t>
                </a:r>
                <a:r>
                  <a:rPr lang="es-ES" dirty="0"/>
                  <a:t> do </a:t>
                </a:r>
                <a:r>
                  <a:rPr lang="es-ES" dirty="0" err="1"/>
                  <a:t>not</a:t>
                </a:r>
                <a:r>
                  <a:rPr lang="es-ES" dirty="0"/>
                  <a:t> </a:t>
                </a:r>
                <a:r>
                  <a:rPr lang="es-ES" dirty="0" err="1"/>
                  <a:t>measure</a:t>
                </a:r>
                <a:r>
                  <a:rPr lang="es-ES" dirty="0"/>
                  <a:t> </a:t>
                </a:r>
                <a:r>
                  <a:rPr lang="es-ES" dirty="0" err="1"/>
                  <a:t>distances</a:t>
                </a:r>
                <a:r>
                  <a:rPr lang="es-ES" dirty="0"/>
                  <a:t> </a:t>
                </a:r>
                <a:r>
                  <a:rPr lang="es-ES" dirty="0" err="1"/>
                  <a:t>between</a:t>
                </a:r>
                <a:r>
                  <a:rPr lang="es-ES" dirty="0"/>
                  <a:t> raw simples, </a:t>
                </a:r>
                <a:r>
                  <a:rPr lang="es-ES" dirty="0" err="1"/>
                  <a:t>but</a:t>
                </a:r>
                <a:r>
                  <a:rPr lang="es-ES" dirty="0"/>
                  <a:t> </a:t>
                </a:r>
                <a:r>
                  <a:rPr lang="es-ES" dirty="0" err="1"/>
                  <a:t>apply</a:t>
                </a:r>
                <a:r>
                  <a:rPr lang="es-ES" dirty="0"/>
                  <a:t> a Gaussian </a:t>
                </a:r>
                <a:r>
                  <a:rPr lang="es-ES" dirty="0" err="1"/>
                  <a:t>kernel</a:t>
                </a:r>
                <a:r>
                  <a:rPr lang="es-ES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4868AA-0FFA-1EA2-5EDD-06A16EAB5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99" y="1365899"/>
                <a:ext cx="10850000" cy="3139321"/>
              </a:xfrm>
              <a:prstGeom prst="rect">
                <a:avLst/>
              </a:prstGeom>
              <a:blipFill>
                <a:blip r:embed="rId2"/>
                <a:stretch>
                  <a:fillRect l="-393" t="-77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DDCA632-5F9A-0C6E-41D1-CFC4895C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25" y="2444460"/>
            <a:ext cx="4650295" cy="1285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B7FBCD-89D8-4C2A-B102-1B4611082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791" y="4582998"/>
            <a:ext cx="3953427" cy="6192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5A9499-4D12-0E65-6758-6C54CD95C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340" y="4732705"/>
            <a:ext cx="2467319" cy="333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D76190-80DB-F4FA-E44F-20E65DE50155}"/>
              </a:ext>
            </a:extLst>
          </p:cNvPr>
          <p:cNvSpPr txBox="1"/>
          <p:nvPr/>
        </p:nvSpPr>
        <p:spPr>
          <a:xfrm>
            <a:off x="5382376" y="5917719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/>
              <a:t>Benedetti, M., Realpe-Gómez et al (2018). A generative </a:t>
            </a:r>
            <a:r>
              <a:rPr lang="es-ES" sz="900" dirty="0" err="1"/>
              <a:t>modeling</a:t>
            </a:r>
            <a:r>
              <a:rPr lang="es-ES" sz="900" dirty="0"/>
              <a:t> </a:t>
            </a:r>
            <a:r>
              <a:rPr lang="es-ES" sz="900" dirty="0" err="1"/>
              <a:t>approach</a:t>
            </a:r>
            <a:r>
              <a:rPr lang="es-ES" sz="900" dirty="0"/>
              <a:t> </a:t>
            </a:r>
            <a:r>
              <a:rPr lang="es-ES" sz="900" dirty="0" err="1"/>
              <a:t>for</a:t>
            </a:r>
            <a:r>
              <a:rPr lang="es-ES" sz="900" dirty="0"/>
              <a:t> benchmarking and training </a:t>
            </a:r>
            <a:r>
              <a:rPr lang="es-ES" sz="900" dirty="0" err="1"/>
              <a:t>shallow</a:t>
            </a:r>
            <a:r>
              <a:rPr lang="es-ES" sz="900" dirty="0"/>
              <a:t> quantum </a:t>
            </a:r>
            <a:r>
              <a:rPr lang="es-ES" sz="900" dirty="0" err="1"/>
              <a:t>circuits</a:t>
            </a:r>
            <a:r>
              <a:rPr lang="es-ES" sz="900" dirty="0"/>
              <a:t>. </a:t>
            </a:r>
            <a:r>
              <a:rPr lang="es-ES" sz="900" i="1" dirty="0" err="1"/>
              <a:t>Physical</a:t>
            </a:r>
            <a:r>
              <a:rPr lang="es-ES" sz="900" i="1" dirty="0"/>
              <a:t> </a:t>
            </a:r>
            <a:r>
              <a:rPr lang="es-ES" sz="900" i="1" dirty="0" err="1"/>
              <a:t>Review</a:t>
            </a:r>
            <a:r>
              <a:rPr lang="es-ES" sz="900" i="1" dirty="0"/>
              <a:t> A, </a:t>
            </a:r>
            <a:r>
              <a:rPr lang="es-ES" sz="900" dirty="0">
                <a:hlinkClick r:id="rId6"/>
              </a:rPr>
              <a:t>https://doi.org/10.1103/PhysRevA.98.062324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281369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217AC-C6F0-D26D-BF51-2C3B71878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3590" y="2880691"/>
            <a:ext cx="5872970" cy="733908"/>
          </a:xfrm>
        </p:spPr>
        <p:txBody>
          <a:bodyPr/>
          <a:lstStyle/>
          <a:p>
            <a:r>
              <a:rPr lang="en-US" dirty="0"/>
              <a:t>Results review of QSVM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92965-B7A3-679A-FE22-A848B5822E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3590" y="2651010"/>
            <a:ext cx="215363" cy="246221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CDF4C9-E047-FF88-BBAA-6963FA7341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3590" y="4031378"/>
            <a:ext cx="7722090" cy="733908"/>
          </a:xfrm>
        </p:spPr>
        <p:txBody>
          <a:bodyPr/>
          <a:lstStyle/>
          <a:p>
            <a:r>
              <a:rPr lang="en-US" dirty="0"/>
              <a:t>Quantum Circuit Born Machine (QCBM)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6DF6FD-08EF-D565-D03C-2EF2F01063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590" y="3797363"/>
            <a:ext cx="306831" cy="246221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C8922D-A2E7-97D7-8954-C3E28C1C73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3590" y="5186399"/>
            <a:ext cx="7254730" cy="733908"/>
          </a:xfrm>
        </p:spPr>
        <p:txBody>
          <a:bodyPr>
            <a:normAutofit/>
          </a:bodyPr>
          <a:lstStyle/>
          <a:p>
            <a:r>
              <a:rPr lang="en-US" dirty="0"/>
              <a:t>Bayesian Optimization applied to SQA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0BE6E3-9A4F-C97A-299B-934F27947D1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590" y="4956718"/>
            <a:ext cx="306831" cy="246221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6565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A812E-25EA-9EF4-1B98-4CAEADFAC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8743-7C92-49AD-0A77-3CE143C9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Bars and Stripes 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FBD2E-CB8D-7128-47B6-1A4566786B61}"/>
              </a:ext>
            </a:extLst>
          </p:cNvPr>
          <p:cNvSpPr txBox="1"/>
          <p:nvPr/>
        </p:nvSpPr>
        <p:spPr>
          <a:xfrm>
            <a:off x="5382376" y="5917719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/>
              <a:t>Benedetti, M., Realpe-Gómez et al (2018). A generative </a:t>
            </a:r>
            <a:r>
              <a:rPr lang="es-ES" sz="900" dirty="0" err="1"/>
              <a:t>modeling</a:t>
            </a:r>
            <a:r>
              <a:rPr lang="es-ES" sz="900" dirty="0"/>
              <a:t> </a:t>
            </a:r>
            <a:r>
              <a:rPr lang="es-ES" sz="900" dirty="0" err="1"/>
              <a:t>approach</a:t>
            </a:r>
            <a:r>
              <a:rPr lang="es-ES" sz="900" dirty="0"/>
              <a:t> </a:t>
            </a:r>
            <a:r>
              <a:rPr lang="es-ES" sz="900" dirty="0" err="1"/>
              <a:t>for</a:t>
            </a:r>
            <a:r>
              <a:rPr lang="es-ES" sz="900" dirty="0"/>
              <a:t> benchmarking and training </a:t>
            </a:r>
            <a:r>
              <a:rPr lang="es-ES" sz="900" dirty="0" err="1"/>
              <a:t>shallow</a:t>
            </a:r>
            <a:r>
              <a:rPr lang="es-ES" sz="900" dirty="0"/>
              <a:t> quantum </a:t>
            </a:r>
            <a:r>
              <a:rPr lang="es-ES" sz="900" dirty="0" err="1"/>
              <a:t>circuits</a:t>
            </a:r>
            <a:r>
              <a:rPr lang="es-ES" sz="900" dirty="0"/>
              <a:t>. </a:t>
            </a:r>
            <a:r>
              <a:rPr lang="es-ES" sz="900" i="1" dirty="0" err="1"/>
              <a:t>Physical</a:t>
            </a:r>
            <a:r>
              <a:rPr lang="es-ES" sz="900" i="1" dirty="0"/>
              <a:t> </a:t>
            </a:r>
            <a:r>
              <a:rPr lang="es-ES" sz="900" i="1" dirty="0" err="1"/>
              <a:t>Review</a:t>
            </a:r>
            <a:r>
              <a:rPr lang="es-ES" sz="900" i="1" dirty="0"/>
              <a:t> A, </a:t>
            </a:r>
            <a:r>
              <a:rPr lang="es-ES" sz="900" dirty="0">
                <a:hlinkClick r:id="rId2"/>
              </a:rPr>
              <a:t>https://doi.org/10.1103/PhysRevA.98.062324</a:t>
            </a:r>
            <a:endParaRPr lang="es-ES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1A6CC-639C-26A3-E0BE-834D1AB76A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9" t="1580" r="3096" b="1839"/>
          <a:stretch/>
        </p:blipFill>
        <p:spPr>
          <a:xfrm>
            <a:off x="6786880" y="1584723"/>
            <a:ext cx="4470400" cy="3534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D59D97-B979-DACC-3FD9-47A0217B0590}"/>
                  </a:ext>
                </a:extLst>
              </p:cNvPr>
              <p:cNvSpPr txBox="1"/>
              <p:nvPr/>
            </p:nvSpPr>
            <p:spPr>
              <a:xfrm>
                <a:off x="316799" y="1180013"/>
                <a:ext cx="5445760" cy="4975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The </a:t>
                </a:r>
                <a:r>
                  <a:rPr lang="es-ES" dirty="0" err="1"/>
                  <a:t>Bars</a:t>
                </a:r>
                <a:r>
                  <a:rPr lang="es-ES" dirty="0"/>
                  <a:t> and </a:t>
                </a:r>
                <a:r>
                  <a:rPr lang="es-ES" dirty="0" err="1"/>
                  <a:t>Stripes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</a:t>
                </a:r>
                <a:r>
                  <a:rPr lang="es-ES" dirty="0" err="1"/>
                  <a:t>size</a:t>
                </a:r>
                <a:r>
                  <a:rPr lang="es-ES" dirty="0"/>
                  <a:t> N </a:t>
                </a:r>
                <a:r>
                  <a:rPr lang="es-ES" dirty="0" err="1"/>
                  <a:t>dataset</a:t>
                </a:r>
                <a:r>
                  <a:rPr lang="es-ES" dirty="0"/>
                  <a:t> </a:t>
                </a:r>
                <a:r>
                  <a:rPr lang="es-ES" dirty="0" err="1"/>
                  <a:t>consists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matrices </a:t>
                </a:r>
                <a:r>
                  <a:rPr lang="es-ES" dirty="0" err="1"/>
                  <a:t>NxN</a:t>
                </a:r>
                <a:r>
                  <a:rPr lang="es-ES" dirty="0"/>
                  <a:t> </a:t>
                </a:r>
                <a:r>
                  <a:rPr lang="es-ES" dirty="0" err="1"/>
                  <a:t>that</a:t>
                </a:r>
                <a:r>
                  <a:rPr lang="es-ES" dirty="0"/>
                  <a:t> </a:t>
                </a:r>
                <a:r>
                  <a:rPr lang="es-ES" dirty="0" err="1"/>
                  <a:t>satisfy</a:t>
                </a:r>
                <a:r>
                  <a:rPr lang="es-ES" dirty="0"/>
                  <a:t> </a:t>
                </a:r>
                <a:r>
                  <a:rPr lang="es-ES" dirty="0" err="1"/>
                  <a:t>one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following</a:t>
                </a:r>
                <a:r>
                  <a:rPr lang="es-ES" dirty="0"/>
                  <a:t> </a:t>
                </a:r>
                <a:r>
                  <a:rPr lang="es-ES" dirty="0" err="1"/>
                  <a:t>conditions</a:t>
                </a:r>
                <a:r>
                  <a:rPr lang="es-ES" dirty="0"/>
                  <a:t> (</a:t>
                </a:r>
                <a:r>
                  <a:rPr lang="es-ES" dirty="0" err="1"/>
                  <a:t>or</a:t>
                </a:r>
                <a:r>
                  <a:rPr lang="es-ES" dirty="0"/>
                  <a:t> </a:t>
                </a:r>
                <a:r>
                  <a:rPr lang="es-ES" dirty="0" err="1"/>
                  <a:t>both</a:t>
                </a:r>
                <a:r>
                  <a:rPr lang="es-ES" dirty="0"/>
                  <a:t>):</a:t>
                </a:r>
              </a:p>
              <a:p>
                <a:pPr marL="800100" lvl="1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every</a:t>
                </a:r>
                <a:r>
                  <a:rPr lang="es-ES" dirty="0"/>
                  <a:t> </a:t>
                </a:r>
                <a:r>
                  <a:rPr lang="es-ES" dirty="0" err="1"/>
                  <a:t>column</a:t>
                </a:r>
                <a:r>
                  <a:rPr lang="es-ES" dirty="0"/>
                  <a:t>, </a:t>
                </a:r>
                <a:r>
                  <a:rPr lang="es-ES" dirty="0" err="1"/>
                  <a:t>all</a:t>
                </a:r>
                <a:r>
                  <a:rPr lang="es-ES" dirty="0"/>
                  <a:t> </a:t>
                </a:r>
                <a:r>
                  <a:rPr lang="es-ES" dirty="0" err="1"/>
                  <a:t>elements</a:t>
                </a:r>
                <a:r>
                  <a:rPr lang="es-ES" dirty="0"/>
                  <a:t> are </a:t>
                </a:r>
                <a:r>
                  <a:rPr lang="es-ES" dirty="0" err="1"/>
                  <a:t>equal</a:t>
                </a:r>
                <a:r>
                  <a:rPr lang="es-ES" dirty="0"/>
                  <a:t> (</a:t>
                </a:r>
                <a:r>
                  <a:rPr lang="es-ES" dirty="0" err="1"/>
                  <a:t>Bars</a:t>
                </a:r>
                <a:r>
                  <a:rPr lang="es-ES" dirty="0"/>
                  <a:t>).</a:t>
                </a:r>
              </a:p>
              <a:p>
                <a:pPr marL="800100" lvl="1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every</a:t>
                </a:r>
                <a:r>
                  <a:rPr lang="es-ES" dirty="0"/>
                  <a:t> </a:t>
                </a:r>
                <a:r>
                  <a:rPr lang="es-ES" dirty="0" err="1"/>
                  <a:t>row</a:t>
                </a:r>
                <a:r>
                  <a:rPr lang="es-ES" dirty="0"/>
                  <a:t>, </a:t>
                </a:r>
                <a:r>
                  <a:rPr lang="es-ES" dirty="0" err="1"/>
                  <a:t>all</a:t>
                </a:r>
                <a:r>
                  <a:rPr lang="es-ES" dirty="0"/>
                  <a:t> </a:t>
                </a:r>
                <a:r>
                  <a:rPr lang="es-ES" dirty="0" err="1"/>
                  <a:t>elements</a:t>
                </a:r>
                <a:r>
                  <a:rPr lang="es-ES" dirty="0"/>
                  <a:t> are </a:t>
                </a:r>
                <a:r>
                  <a:rPr lang="es-ES" dirty="0" err="1"/>
                  <a:t>equal</a:t>
                </a:r>
                <a:r>
                  <a:rPr lang="es-ES" dirty="0"/>
                  <a:t> (</a:t>
                </a:r>
                <a:r>
                  <a:rPr lang="es-ES" dirty="0" err="1"/>
                  <a:t>Stripes</a:t>
                </a:r>
                <a:r>
                  <a:rPr lang="es-ES" dirty="0"/>
                  <a:t>).</a:t>
                </a:r>
              </a:p>
              <a:p>
                <a:pPr marL="285750" indent="-285750">
                  <a:spcBef>
                    <a:spcPts val="18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There</a:t>
                </a:r>
                <a:r>
                  <a:rPr lang="es-ES" dirty="0"/>
                  <a:t> are </a:t>
                </a:r>
                <a:r>
                  <a:rPr lang="es-ES" dirty="0" err="1"/>
                  <a:t>two</a:t>
                </a:r>
                <a:r>
                  <a:rPr lang="es-ES" dirty="0"/>
                  <a:t> </a:t>
                </a:r>
                <a:r>
                  <a:rPr lang="es-ES" dirty="0" err="1"/>
                  <a:t>goals</a:t>
                </a:r>
                <a:r>
                  <a:rPr lang="es-ES" dirty="0"/>
                  <a:t>:</a:t>
                </a:r>
              </a:p>
              <a:p>
                <a:pPr marL="800100" lvl="1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s-ES" dirty="0" err="1"/>
                  <a:t>Learn</a:t>
                </a:r>
                <a:r>
                  <a:rPr lang="es-ES" dirty="0"/>
                  <a:t> (</a:t>
                </a:r>
                <a:r>
                  <a:rPr lang="es-ES" dirty="0" err="1"/>
                  <a:t>memorize</a:t>
                </a:r>
                <a:r>
                  <a:rPr lang="es-ES" dirty="0"/>
                  <a:t>)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probability</a:t>
                </a:r>
                <a:r>
                  <a:rPr lang="es-ES" dirty="0"/>
                  <a:t> </a:t>
                </a:r>
                <a:r>
                  <a:rPr lang="es-ES" dirty="0" err="1"/>
                  <a:t>distribution</a:t>
                </a:r>
                <a:r>
                  <a:rPr lang="es-ES" dirty="0"/>
                  <a:t> and </a:t>
                </a:r>
                <a:r>
                  <a:rPr lang="es-ES" dirty="0" err="1"/>
                  <a:t>sample</a:t>
                </a:r>
                <a:r>
                  <a:rPr lang="es-ES" dirty="0"/>
                  <a:t> </a:t>
                </a:r>
                <a:r>
                  <a:rPr lang="es-ES" dirty="0" err="1"/>
                  <a:t>valid</a:t>
                </a:r>
                <a:r>
                  <a:rPr lang="es-ES" dirty="0"/>
                  <a:t> matrices.</a:t>
                </a:r>
              </a:p>
              <a:p>
                <a:pPr marL="800100" lvl="1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s-ES" dirty="0" err="1"/>
                  <a:t>Given</a:t>
                </a:r>
                <a:r>
                  <a:rPr lang="es-ES" dirty="0"/>
                  <a:t> </a:t>
                </a:r>
                <a:r>
                  <a:rPr lang="es-ES" dirty="0" err="1"/>
                  <a:t>only</a:t>
                </a:r>
                <a:r>
                  <a:rPr lang="es-ES" dirty="0"/>
                  <a:t> a </a:t>
                </a:r>
                <a:r>
                  <a:rPr lang="es-ES" dirty="0" err="1"/>
                  <a:t>subset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</a:t>
                </a:r>
                <a:r>
                  <a:rPr lang="es-ES" dirty="0" err="1"/>
                  <a:t>valid</a:t>
                </a:r>
                <a:r>
                  <a:rPr lang="es-ES" dirty="0"/>
                  <a:t> matrices </a:t>
                </a:r>
                <a:r>
                  <a:rPr lang="es-ES" dirty="0" err="1"/>
                  <a:t>for</a:t>
                </a:r>
                <a:r>
                  <a:rPr lang="es-ES" dirty="0"/>
                  <a:t> training, </a:t>
                </a:r>
                <a:r>
                  <a:rPr lang="es-ES" dirty="0" err="1"/>
                  <a:t>sample</a:t>
                </a:r>
                <a:r>
                  <a:rPr lang="es-ES" dirty="0"/>
                  <a:t> </a:t>
                </a:r>
                <a:r>
                  <a:rPr lang="es-ES" dirty="0" err="1"/>
                  <a:t>unseen</a:t>
                </a:r>
                <a:r>
                  <a:rPr lang="es-ES" dirty="0"/>
                  <a:t> </a:t>
                </a:r>
                <a:r>
                  <a:rPr lang="es-ES" dirty="0" err="1"/>
                  <a:t>valid</a:t>
                </a:r>
                <a:r>
                  <a:rPr lang="es-ES" dirty="0"/>
                  <a:t> matrices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s-E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err="1"/>
                  <a:t>generalization</a:t>
                </a:r>
                <a:r>
                  <a:rPr lang="es-ES" dirty="0"/>
                  <a:t> and generative </a:t>
                </a:r>
                <a:r>
                  <a:rPr lang="es-ES" dirty="0" err="1"/>
                  <a:t>capability</a:t>
                </a:r>
                <a:endParaRPr lang="es-E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D59D97-B979-DACC-3FD9-47A0217B0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99" y="1180013"/>
                <a:ext cx="5445760" cy="4975016"/>
              </a:xfrm>
              <a:prstGeom prst="rect">
                <a:avLst/>
              </a:prstGeom>
              <a:blipFill>
                <a:blip r:embed="rId4"/>
                <a:stretch>
                  <a:fillRect l="-784" t="-613" r="-784" b="-11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25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0AEA5-9E1B-9A36-0CF3-71BFAB3D1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31CA-9776-664A-8BC1-3CD12B50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Results</a:t>
            </a:r>
            <a:r>
              <a:rPr lang="es-ES" dirty="0"/>
              <a:t>: </a:t>
            </a:r>
            <a:r>
              <a:rPr lang="es-ES" dirty="0" err="1"/>
              <a:t>Memorization</a:t>
            </a:r>
            <a:endParaRPr lang="es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784DD-DDCE-CAD5-EDA7-38C27CC42827}"/>
              </a:ext>
            </a:extLst>
          </p:cNvPr>
          <p:cNvSpPr txBox="1"/>
          <p:nvPr/>
        </p:nvSpPr>
        <p:spPr>
          <a:xfrm>
            <a:off x="490925" y="1789980"/>
            <a:ext cx="46124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/>
              <a:t>9 </a:t>
            </a:r>
            <a:r>
              <a:rPr lang="es-ES" dirty="0" err="1"/>
              <a:t>qubits</a:t>
            </a:r>
            <a:endParaRPr lang="es-ES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/>
              <a:t>10 blocks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/>
              <a:t>20000 </a:t>
            </a:r>
            <a:r>
              <a:rPr lang="es-ES" dirty="0" err="1"/>
              <a:t>shots</a:t>
            </a:r>
            <a:endParaRPr lang="es-ES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a-DK" dirty="0"/>
              <a:t>sigma_list_kernel = [0.5, 1, 2, 4]</a:t>
            </a:r>
            <a:endParaRPr lang="es-ES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/>
              <a:t>Adam optimizar (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 = 0.1)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use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valid</a:t>
            </a:r>
            <a:r>
              <a:rPr lang="es-ES" dirty="0"/>
              <a:t> matrices </a:t>
            </a:r>
            <a:r>
              <a:rPr lang="es-ES" dirty="0" err="1"/>
              <a:t>for</a:t>
            </a:r>
            <a:r>
              <a:rPr lang="es-ES" dirty="0"/>
              <a:t> training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/>
              <a:t>10000 </a:t>
            </a:r>
            <a:r>
              <a:rPr lang="es-ES" dirty="0" err="1"/>
              <a:t>generated</a:t>
            </a:r>
            <a:r>
              <a:rPr lang="es-ES" dirty="0"/>
              <a:t> </a:t>
            </a:r>
            <a:r>
              <a:rPr lang="es-ES" dirty="0" err="1"/>
              <a:t>samples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F94C5-7FED-2ED3-4CC5-428C3E03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28" y="1138806"/>
            <a:ext cx="6227902" cy="1302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3EA72-E042-C9B6-04DF-FF54D3DC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240" y="3540364"/>
            <a:ext cx="3593922" cy="2845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55CAF-31C0-92E1-37F3-D686A9499B4A}"/>
              </a:ext>
            </a:extLst>
          </p:cNvPr>
          <p:cNvSpPr txBox="1"/>
          <p:nvPr/>
        </p:nvSpPr>
        <p:spPr>
          <a:xfrm>
            <a:off x="6289589" y="718661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Anstatz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E02B1-1C64-1FA1-5A3B-DD53CD3DA0E3}"/>
              </a:ext>
            </a:extLst>
          </p:cNvPr>
          <p:cNvSpPr txBox="1"/>
          <p:nvPr/>
        </p:nvSpPr>
        <p:spPr>
          <a:xfrm>
            <a:off x="7507844" y="3132970"/>
            <a:ext cx="278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Target </a:t>
            </a:r>
            <a:r>
              <a:rPr lang="es-ES" dirty="0" err="1"/>
              <a:t>distribution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035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0DFE-C31E-4B46-1E5D-1CB48430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Results</a:t>
            </a:r>
            <a:r>
              <a:rPr lang="es-ES" dirty="0"/>
              <a:t>: </a:t>
            </a:r>
            <a:r>
              <a:rPr lang="es-ES" dirty="0" err="1"/>
              <a:t>Memorization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A9509-25AC-4A4F-B03F-295094074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9" y="1767280"/>
            <a:ext cx="3932108" cy="3100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90DED-6614-F6CA-A56F-B5E63974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752" y="3645244"/>
            <a:ext cx="3979811" cy="3100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6D6BDA-BC67-E325-6299-8F4F84D6C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968" y="233455"/>
            <a:ext cx="3839288" cy="30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69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D963F-8695-75B1-66DF-6322D622F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CF8D-4E50-5AD3-8CC1-CC3D33B5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Results</a:t>
            </a:r>
            <a:r>
              <a:rPr lang="es-ES" dirty="0"/>
              <a:t>: </a:t>
            </a:r>
            <a:r>
              <a:rPr lang="es-ES" dirty="0" err="1"/>
              <a:t>Memorization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DE0E5-240E-C2AA-4112-6D422A07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92" y="1851568"/>
            <a:ext cx="5125165" cy="3896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62958-A09C-A540-8113-EA38A5E3E032}"/>
              </a:ext>
            </a:extLst>
          </p:cNvPr>
          <p:cNvSpPr txBox="1"/>
          <p:nvPr/>
        </p:nvSpPr>
        <p:spPr>
          <a:xfrm>
            <a:off x="2051221" y="1359244"/>
            <a:ext cx="383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64 </a:t>
            </a: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generated</a:t>
            </a:r>
            <a:r>
              <a:rPr lang="es-ES" dirty="0"/>
              <a:t> </a:t>
            </a:r>
            <a:r>
              <a:rPr lang="es-ES" dirty="0" err="1"/>
              <a:t>samples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E9AE0E-DAC5-2517-45EC-21C92FF1E090}"/>
                  </a:ext>
                </a:extLst>
              </p:cNvPr>
              <p:cNvSpPr txBox="1"/>
              <p:nvPr/>
            </p:nvSpPr>
            <p:spPr>
              <a:xfrm>
                <a:off x="6734432" y="2137719"/>
                <a:ext cx="4497860" cy="1080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dirty="0"/>
                  <a:t>Precision: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𝒗𝒂𝒍𝒊𝒅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𝒔𝒂𝒎𝒑𝒍𝒆𝒔</m:t>
                        </m:r>
                      </m:num>
                      <m:den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𝒈𝒆𝒏𝒆𝒓𝒂𝒕𝒆𝒅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𝒔𝒂𝒎𝒑𝒍𝒆𝒔</m:t>
                        </m:r>
                      </m:den>
                    </m:f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𝟒𝟐</m:t>
                    </m:r>
                  </m:oMath>
                </a14:m>
                <a:endParaRPr lang="es-ES" b="1" dirty="0"/>
              </a:p>
              <a:p>
                <a:endParaRPr lang="es-ES" b="1" dirty="0"/>
              </a:p>
              <a:p>
                <a:r>
                  <a:rPr lang="es-ES" b="1" dirty="0" err="1"/>
                  <a:t>Average</a:t>
                </a:r>
                <a:r>
                  <a:rPr lang="es-ES" b="1" dirty="0"/>
                  <a:t> </a:t>
                </a:r>
                <a:r>
                  <a:rPr lang="es-ES" b="1" dirty="0" err="1"/>
                  <a:t>cost</a:t>
                </a:r>
                <a:r>
                  <a:rPr lang="es-ES" b="1" dirty="0"/>
                  <a:t> = 1.23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E9AE0E-DAC5-2517-45EC-21C92FF1E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432" y="2137719"/>
                <a:ext cx="4497860" cy="1080873"/>
              </a:xfrm>
              <a:prstGeom prst="rect">
                <a:avLst/>
              </a:prstGeom>
              <a:blipFill>
                <a:blip r:embed="rId3"/>
                <a:stretch>
                  <a:fillRect l="-1220" b="-904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4EFF504-6B73-CF72-D5DA-58F9B1FEBB05}"/>
              </a:ext>
            </a:extLst>
          </p:cNvPr>
          <p:cNvSpPr txBox="1"/>
          <p:nvPr/>
        </p:nvSpPr>
        <p:spPr>
          <a:xfrm>
            <a:off x="6414197" y="4367904"/>
            <a:ext cx="5659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measures</a:t>
            </a:r>
            <a:r>
              <a:rPr lang="es-ES" dirty="0"/>
              <a:t> </a:t>
            </a:r>
            <a:r>
              <a:rPr lang="es-ES" dirty="0" err="1"/>
              <a:t>how</a:t>
            </a:r>
            <a:r>
              <a:rPr lang="es-ES" dirty="0"/>
              <a:t> off a </a:t>
            </a:r>
            <a:r>
              <a:rPr lang="es-ES" dirty="0" err="1"/>
              <a:t>sample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being</a:t>
            </a:r>
            <a:r>
              <a:rPr lang="es-ES" dirty="0"/>
              <a:t> a Bar </a:t>
            </a:r>
            <a:r>
              <a:rPr lang="es-ES" dirty="0" err="1"/>
              <a:t>or</a:t>
            </a:r>
            <a:r>
              <a:rPr lang="es-ES" dirty="0"/>
              <a:t> a </a:t>
            </a:r>
            <a:r>
              <a:rPr lang="es-ES" dirty="0" err="1"/>
              <a:t>Stripe,i.e</a:t>
            </a:r>
            <a:r>
              <a:rPr lang="es-ES" dirty="0"/>
              <a:t>.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pixels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a Bar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Stripe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14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59ECF-C38F-4E4F-A7D2-8F6FEF6EC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5372-3CF8-C4C6-3505-75973BCE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Results</a:t>
            </a:r>
            <a:r>
              <a:rPr lang="es-ES" dirty="0"/>
              <a:t>: </a:t>
            </a:r>
            <a:r>
              <a:rPr lang="es-ES" dirty="0" err="1"/>
              <a:t>Memorization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013DD-8D8C-D353-D91B-CD8EA17C8F4A}"/>
              </a:ext>
            </a:extLst>
          </p:cNvPr>
          <p:cNvSpPr txBox="1"/>
          <p:nvPr/>
        </p:nvSpPr>
        <p:spPr>
          <a:xfrm>
            <a:off x="862501" y="1247484"/>
            <a:ext cx="383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Comparison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: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04837-A092-4BF3-DEBC-AA40807B3AA5}"/>
              </a:ext>
            </a:extLst>
          </p:cNvPr>
          <p:cNvSpPr txBox="1"/>
          <p:nvPr/>
        </p:nvSpPr>
        <p:spPr>
          <a:xfrm>
            <a:off x="3908307" y="1247484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/>
              <a:t>Benedetti, M., Realpe-Gómez et al (2018). A generative </a:t>
            </a:r>
            <a:r>
              <a:rPr lang="es-ES" sz="900" dirty="0" err="1"/>
              <a:t>modeling</a:t>
            </a:r>
            <a:r>
              <a:rPr lang="es-ES" sz="900" dirty="0"/>
              <a:t> </a:t>
            </a:r>
            <a:r>
              <a:rPr lang="es-ES" sz="900" dirty="0" err="1"/>
              <a:t>approach</a:t>
            </a:r>
            <a:r>
              <a:rPr lang="es-ES" sz="900" dirty="0"/>
              <a:t> </a:t>
            </a:r>
            <a:r>
              <a:rPr lang="es-ES" sz="900" dirty="0" err="1"/>
              <a:t>for</a:t>
            </a:r>
            <a:r>
              <a:rPr lang="es-ES" sz="900" dirty="0"/>
              <a:t> benchmarking and training </a:t>
            </a:r>
            <a:r>
              <a:rPr lang="es-ES" sz="900" dirty="0" err="1"/>
              <a:t>shallow</a:t>
            </a:r>
            <a:r>
              <a:rPr lang="es-ES" sz="900" dirty="0"/>
              <a:t> quantum </a:t>
            </a:r>
            <a:r>
              <a:rPr lang="es-ES" sz="900" dirty="0" err="1"/>
              <a:t>circuits</a:t>
            </a:r>
            <a:r>
              <a:rPr lang="es-ES" sz="900" dirty="0"/>
              <a:t>. </a:t>
            </a:r>
            <a:r>
              <a:rPr lang="es-ES" sz="900" i="1" dirty="0" err="1"/>
              <a:t>Physical</a:t>
            </a:r>
            <a:r>
              <a:rPr lang="es-ES" sz="900" i="1" dirty="0"/>
              <a:t> </a:t>
            </a:r>
            <a:r>
              <a:rPr lang="es-ES" sz="900" i="1" dirty="0" err="1"/>
              <a:t>Review</a:t>
            </a:r>
            <a:r>
              <a:rPr lang="es-ES" sz="900" i="1" dirty="0"/>
              <a:t> A, </a:t>
            </a:r>
            <a:r>
              <a:rPr lang="es-ES" sz="900" dirty="0">
                <a:hlinkClick r:id="rId2"/>
              </a:rPr>
              <a:t>https://doi.org/10.1103/PhysRevA.98.062324</a:t>
            </a:r>
            <a:endParaRPr lang="es-E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B8DDB-5A46-F0F3-39DC-CF83505D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01" y="1941936"/>
            <a:ext cx="3946817" cy="4072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96941-FD1E-4C59-068C-9827978C0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905" y="2049148"/>
            <a:ext cx="4982270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30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51E49-6551-F9DA-E43D-3B4379D3C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80C2-AD00-4D42-28B1-1383B566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Results</a:t>
            </a:r>
            <a:r>
              <a:rPr lang="es-ES" dirty="0"/>
              <a:t>: </a:t>
            </a:r>
            <a:r>
              <a:rPr lang="es-ES" dirty="0" err="1"/>
              <a:t>Memorization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3BF1D-10A4-78C6-4B0E-98E09BA4236B}"/>
              </a:ext>
            </a:extLst>
          </p:cNvPr>
          <p:cNvSpPr txBox="1"/>
          <p:nvPr/>
        </p:nvSpPr>
        <p:spPr>
          <a:xfrm>
            <a:off x="862501" y="1247484"/>
            <a:ext cx="383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Comparison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: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8BBDA-2E84-8654-BADD-4BD52034C93A}"/>
              </a:ext>
            </a:extLst>
          </p:cNvPr>
          <p:cNvSpPr txBox="1"/>
          <p:nvPr/>
        </p:nvSpPr>
        <p:spPr>
          <a:xfrm>
            <a:off x="3908307" y="1247484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/>
              <a:t>Benedetti, M., Realpe-Gómez et al (2018). A generative </a:t>
            </a:r>
            <a:r>
              <a:rPr lang="es-ES" sz="900" dirty="0" err="1"/>
              <a:t>modeling</a:t>
            </a:r>
            <a:r>
              <a:rPr lang="es-ES" sz="900" dirty="0"/>
              <a:t> </a:t>
            </a:r>
            <a:r>
              <a:rPr lang="es-ES" sz="900" dirty="0" err="1"/>
              <a:t>approach</a:t>
            </a:r>
            <a:r>
              <a:rPr lang="es-ES" sz="900" dirty="0"/>
              <a:t> </a:t>
            </a:r>
            <a:r>
              <a:rPr lang="es-ES" sz="900" dirty="0" err="1"/>
              <a:t>for</a:t>
            </a:r>
            <a:r>
              <a:rPr lang="es-ES" sz="900" dirty="0"/>
              <a:t> benchmarking and training </a:t>
            </a:r>
            <a:r>
              <a:rPr lang="es-ES" sz="900" dirty="0" err="1"/>
              <a:t>shallow</a:t>
            </a:r>
            <a:r>
              <a:rPr lang="es-ES" sz="900" dirty="0"/>
              <a:t> quantum </a:t>
            </a:r>
            <a:r>
              <a:rPr lang="es-ES" sz="900" dirty="0" err="1"/>
              <a:t>circuits</a:t>
            </a:r>
            <a:r>
              <a:rPr lang="es-ES" sz="900" dirty="0"/>
              <a:t>. </a:t>
            </a:r>
            <a:r>
              <a:rPr lang="es-ES" sz="900" i="1" dirty="0" err="1"/>
              <a:t>Physical</a:t>
            </a:r>
            <a:r>
              <a:rPr lang="es-ES" sz="900" i="1" dirty="0"/>
              <a:t> </a:t>
            </a:r>
            <a:r>
              <a:rPr lang="es-ES" sz="900" i="1" dirty="0" err="1"/>
              <a:t>Review</a:t>
            </a:r>
            <a:r>
              <a:rPr lang="es-ES" sz="900" i="1" dirty="0"/>
              <a:t> A, </a:t>
            </a:r>
            <a:r>
              <a:rPr lang="es-ES" sz="900" dirty="0">
                <a:hlinkClick r:id="rId2"/>
              </a:rPr>
              <a:t>https://doi.org/10.1103/PhysRevA.98.062324</a:t>
            </a:r>
            <a:endParaRPr lang="es-ES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57F94-65DC-AB7B-35A0-197BF9889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397" y="2278130"/>
            <a:ext cx="4944165" cy="3581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AB4308-BBCD-A526-5BA1-143A502C41AA}"/>
              </a:ext>
            </a:extLst>
          </p:cNvPr>
          <p:cNvSpPr/>
          <p:nvPr/>
        </p:nvSpPr>
        <p:spPr>
          <a:xfrm>
            <a:off x="3400397" y="2278130"/>
            <a:ext cx="2220757" cy="19377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228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23B2-BD99-D7FA-27DC-DD8E07F5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A5CE-7F4B-6369-DBEB-FFB0ADB9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Results</a:t>
            </a:r>
            <a:r>
              <a:rPr lang="es-ES" dirty="0"/>
              <a:t>: </a:t>
            </a:r>
            <a:r>
              <a:rPr lang="es-ES" dirty="0" err="1"/>
              <a:t>Generalization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8DBB707-F7FD-C5E8-53AE-1F20C03CE7B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911710" y="3250323"/>
                <a:ext cx="11484000" cy="2791284"/>
              </a:xfrm>
            </p:spPr>
            <p:txBody>
              <a:bodyPr/>
              <a:lstStyle/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dirty="0"/>
                  <a:t>In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paper</a:t>
                </a:r>
                <a:r>
                  <a:rPr lang="es-ES" dirty="0"/>
                  <a:t>,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following</a:t>
                </a:r>
                <a:r>
                  <a:rPr lang="es-ES" dirty="0"/>
                  <a:t> </a:t>
                </a:r>
                <a:r>
                  <a:rPr lang="es-ES" dirty="0" err="1"/>
                  <a:t>generalization</a:t>
                </a:r>
                <a:r>
                  <a:rPr lang="es-ES" dirty="0"/>
                  <a:t> </a:t>
                </a:r>
                <a:r>
                  <a:rPr lang="es-ES" dirty="0" err="1"/>
                  <a:t>metrics</a:t>
                </a:r>
                <a:r>
                  <a:rPr lang="es-ES" dirty="0"/>
                  <a:t> are </a:t>
                </a:r>
                <a:r>
                  <a:rPr lang="es-ES" dirty="0" err="1"/>
                  <a:t>defined</a:t>
                </a:r>
                <a:r>
                  <a:rPr lang="es-ES" dirty="0"/>
                  <a:t>:</a:t>
                </a:r>
              </a:p>
              <a:p>
                <a:pPr lvl="1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𝐹𝑖𝑑𝑒𝑙𝑖𝑡𝑦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𝑣𝑎𝑙𝑖𝑑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𝑢𝑛𝑠𝑒𝑒𝑛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𝑢𝑛𝑠𝑒𝑒𝑛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den>
                    </m:f>
                  </m:oMath>
                </a14:m>
                <a:endParaRPr lang="es-ES" dirty="0"/>
              </a:p>
              <a:p>
                <a:pPr lvl="1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𝑣𝑎𝑙𝑖𝑑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𝑢𝑛𝑠𝑒𝑒𝑛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𝑔𝑒𝑛𝑒𝑟𝑎𝑡𝑒𝑑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den>
                    </m:f>
                  </m:oMath>
                </a14:m>
                <a:endParaRPr lang="es-ES" b="0" dirty="0"/>
              </a:p>
              <a:p>
                <a:pPr lvl="1"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𝐶𝑜𝑣𝑒𝑟𝑎𝑔𝑒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𝑢𝑛𝑖𝑞𝑢𝑒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𝑣𝑎𝑙𝑖𝑑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𝑢𝑛𝑠𝑒𝑒𝑛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𝑠𝑜𝑙𝑢𝑡𝑖𝑜𝑛𝑠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+ #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𝑡𝑟𝑎𝑖𝑛𝑖𝑛𝑔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den>
                    </m:f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8DBB707-F7FD-C5E8-53AE-1F20C03CE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911710" y="3250323"/>
                <a:ext cx="11484000" cy="2791284"/>
              </a:xfrm>
              <a:blipFill>
                <a:blip r:embed="rId2"/>
                <a:stretch>
                  <a:fillRect l="-319" t="-6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770AD44-D153-AEFF-91C2-C3CA112A3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340" y="1379157"/>
            <a:ext cx="6654188" cy="1307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DFAA4-2A4A-F1EC-5B9B-53A6C4311AA5}"/>
              </a:ext>
            </a:extLst>
          </p:cNvPr>
          <p:cNvSpPr txBox="1"/>
          <p:nvPr/>
        </p:nvSpPr>
        <p:spPr>
          <a:xfrm>
            <a:off x="5602131" y="3617699"/>
            <a:ext cx="6198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describes how well the model can generalize to valid samples rather than produce noise; and the coverage</a:t>
            </a:r>
            <a:endParaRPr lang="es-E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5F7FB-275C-D14E-2701-18BF8987695B}"/>
              </a:ext>
            </a:extLst>
          </p:cNvPr>
          <p:cNvSpPr txBox="1"/>
          <p:nvPr/>
        </p:nvSpPr>
        <p:spPr>
          <a:xfrm>
            <a:off x="5602131" y="4223399"/>
            <a:ext cx="6198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describes the frequency at which the model generates unseen valid samples</a:t>
            </a:r>
            <a:endParaRPr lang="es-E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F1F3F5-9AEC-A0D7-AB04-2CED80FD1CB4}"/>
              </a:ext>
            </a:extLst>
          </p:cNvPr>
          <p:cNvSpPr txBox="1"/>
          <p:nvPr/>
        </p:nvSpPr>
        <p:spPr>
          <a:xfrm>
            <a:off x="5602131" y="4829100"/>
            <a:ext cx="6198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describes the portion of the unseen valid space the model is able to lea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697039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522AA-3C67-405F-E1F8-D3A190E3E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AAF2-64D1-1E9B-C4FB-2E6B9C4B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Results</a:t>
            </a:r>
            <a:r>
              <a:rPr lang="es-ES" dirty="0"/>
              <a:t>: </a:t>
            </a:r>
            <a:r>
              <a:rPr lang="es-ES" dirty="0" err="1"/>
              <a:t>Generalization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F17ED-C235-9810-FCF1-78A7270720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000" y="1509658"/>
            <a:ext cx="11484000" cy="2791284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remove</a:t>
            </a:r>
            <a:r>
              <a:rPr lang="es-ES" dirty="0"/>
              <a:t> 6 </a:t>
            </a:r>
            <a:r>
              <a:rPr lang="es-ES" dirty="0" err="1"/>
              <a:t>out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14 </a:t>
            </a:r>
            <a:r>
              <a:rPr lang="es-ES" dirty="0" err="1"/>
              <a:t>valid</a:t>
            </a:r>
            <a:r>
              <a:rPr lang="es-ES" dirty="0"/>
              <a:t> matrices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training data, and </a:t>
            </a:r>
            <a:r>
              <a:rPr lang="es-ES" dirty="0" err="1"/>
              <a:t>assess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performance and </a:t>
            </a:r>
            <a:r>
              <a:rPr lang="es-ES" dirty="0" err="1"/>
              <a:t>generalization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QCBM:</a:t>
            </a:r>
          </a:p>
          <a:p>
            <a:pPr>
              <a:spcAft>
                <a:spcPts val="1800"/>
              </a:spcAft>
            </a:pPr>
            <a:r>
              <a:rPr lang="es-ES" dirty="0" err="1"/>
              <a:t>Precision</a:t>
            </a:r>
            <a:r>
              <a:rPr lang="es-ES" dirty="0"/>
              <a:t> = 0.337</a:t>
            </a:r>
          </a:p>
          <a:p>
            <a:pPr>
              <a:spcAft>
                <a:spcPts val="1800"/>
              </a:spcAft>
            </a:pPr>
            <a:r>
              <a:rPr lang="es-ES" dirty="0"/>
              <a:t>Fidelity = 0.006</a:t>
            </a:r>
          </a:p>
          <a:p>
            <a:pPr>
              <a:spcAft>
                <a:spcPts val="1800"/>
              </a:spcAft>
            </a:pPr>
            <a:r>
              <a:rPr lang="es-ES" dirty="0" err="1"/>
              <a:t>Rate</a:t>
            </a:r>
            <a:r>
              <a:rPr lang="es-ES" dirty="0"/>
              <a:t> = 0.004</a:t>
            </a:r>
          </a:p>
          <a:p>
            <a:pPr>
              <a:spcAft>
                <a:spcPts val="1800"/>
              </a:spcAft>
            </a:pPr>
            <a:r>
              <a:rPr lang="es-ES" dirty="0" err="1"/>
              <a:t>Coverage</a:t>
            </a:r>
            <a:r>
              <a:rPr lang="es-ES" dirty="0"/>
              <a:t> = 0.27</a:t>
            </a:r>
          </a:p>
          <a:p>
            <a:pPr>
              <a:spcAft>
                <a:spcPts val="1800"/>
              </a:spcAft>
            </a:pPr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= 1.426</a:t>
            </a:r>
          </a:p>
          <a:p>
            <a:pPr>
              <a:spcAft>
                <a:spcPts val="1800"/>
              </a:spcAft>
            </a:pP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43676-26EE-EC49-90BB-0BC8852A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324" y="3185238"/>
            <a:ext cx="3982006" cy="32008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140A39-EFEB-2D75-0A0A-6DFB5E0A4825}"/>
              </a:ext>
            </a:extLst>
          </p:cNvPr>
          <p:cNvSpPr txBox="1"/>
          <p:nvPr/>
        </p:nvSpPr>
        <p:spPr>
          <a:xfrm>
            <a:off x="6754790" y="2720634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, </a:t>
            </a:r>
            <a:r>
              <a:rPr lang="es-ES" dirty="0" err="1"/>
              <a:t>using</a:t>
            </a:r>
            <a:r>
              <a:rPr lang="es-ES" dirty="0"/>
              <a:t> a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53002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B9683-D035-420E-D102-347F03CA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3FDC2-7E96-D826-C884-90D98952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</a:t>
            </a:r>
            <a:r>
              <a:rPr lang="es-ES" dirty="0" err="1"/>
              <a:t>Conclusions</a:t>
            </a:r>
            <a:r>
              <a:rPr lang="es-ES" dirty="0"/>
              <a:t> &amp; Outlook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C2371-CF8A-B90B-9B94-98B7316F54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s-ES" dirty="0"/>
              <a:t>QCBM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able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learn</a:t>
            </a:r>
            <a:r>
              <a:rPr lang="es-ES" dirty="0"/>
              <a:t>/</a:t>
            </a:r>
            <a:r>
              <a:rPr lang="es-ES" dirty="0" err="1"/>
              <a:t>memorize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target </a:t>
            </a:r>
            <a:r>
              <a:rPr lang="es-ES" dirty="0" err="1"/>
              <a:t>distribution</a:t>
            </a:r>
            <a:r>
              <a:rPr lang="es-ES" dirty="0"/>
              <a:t> </a:t>
            </a:r>
            <a:r>
              <a:rPr lang="es-ES" dirty="0" err="1"/>
              <a:t>reasonably</a:t>
            </a:r>
            <a:r>
              <a:rPr lang="es-ES" dirty="0"/>
              <a:t> </a:t>
            </a:r>
            <a:r>
              <a:rPr lang="es-ES" dirty="0" err="1"/>
              <a:t>well</a:t>
            </a:r>
            <a:r>
              <a:rPr lang="es-ES" dirty="0"/>
              <a:t> and </a:t>
            </a:r>
            <a:r>
              <a:rPr lang="es-ES" dirty="0" err="1"/>
              <a:t>sample</a:t>
            </a:r>
            <a:r>
              <a:rPr lang="es-ES" dirty="0"/>
              <a:t> </a:t>
            </a:r>
            <a:r>
              <a:rPr lang="es-ES" dirty="0" err="1"/>
              <a:t>valid</a:t>
            </a:r>
            <a:r>
              <a:rPr lang="es-ES" dirty="0"/>
              <a:t> matrices 42%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times</a:t>
            </a:r>
          </a:p>
          <a:p>
            <a:pPr>
              <a:spcAft>
                <a:spcPts val="1800"/>
              </a:spcAft>
            </a:pP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samples</a:t>
            </a:r>
            <a:r>
              <a:rPr lang="es-ES" dirty="0"/>
              <a:t> </a:t>
            </a:r>
            <a:r>
              <a:rPr lang="es-ES" dirty="0" err="1"/>
              <a:t>which</a:t>
            </a:r>
            <a:r>
              <a:rPr lang="es-ES" dirty="0"/>
              <a:t> are </a:t>
            </a:r>
            <a:r>
              <a:rPr lang="es-ES" dirty="0" err="1"/>
              <a:t>invalid</a:t>
            </a:r>
            <a:r>
              <a:rPr lang="es-ES" dirty="0"/>
              <a:t> are </a:t>
            </a:r>
            <a:r>
              <a:rPr lang="es-ES" dirty="0" err="1"/>
              <a:t>close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being</a:t>
            </a:r>
            <a:r>
              <a:rPr lang="es-ES" dirty="0"/>
              <a:t> </a:t>
            </a:r>
            <a:r>
              <a:rPr lang="es-ES" dirty="0" err="1"/>
              <a:t>valid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reflected</a:t>
            </a:r>
            <a:r>
              <a:rPr lang="es-ES" dirty="0"/>
              <a:t> in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1.23 </a:t>
            </a:r>
          </a:p>
          <a:p>
            <a:pPr>
              <a:spcAft>
                <a:spcPts val="1800"/>
              </a:spcAft>
            </a:pPr>
            <a:r>
              <a:rPr lang="es-ES" dirty="0" err="1"/>
              <a:t>However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generalization</a:t>
            </a:r>
            <a:r>
              <a:rPr lang="es-ES" dirty="0"/>
              <a:t> </a:t>
            </a:r>
            <a:r>
              <a:rPr lang="es-ES" dirty="0" err="1"/>
              <a:t>capabilities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QCBM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Bars</a:t>
            </a:r>
            <a:r>
              <a:rPr lang="es-ES" dirty="0"/>
              <a:t> and </a:t>
            </a:r>
            <a:r>
              <a:rPr lang="es-ES" dirty="0" err="1"/>
              <a:t>Stripes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por</a:t>
            </a:r>
          </a:p>
          <a:p>
            <a:pPr>
              <a:spcAft>
                <a:spcPts val="1800"/>
              </a:spcAft>
            </a:pPr>
            <a:endParaRPr lang="es-ES" dirty="0"/>
          </a:p>
          <a:p>
            <a:pPr>
              <a:spcAft>
                <a:spcPts val="1800"/>
              </a:spcAft>
            </a:pPr>
            <a:r>
              <a:rPr lang="es-ES" dirty="0" err="1"/>
              <a:t>Another</a:t>
            </a:r>
            <a:r>
              <a:rPr lang="es-ES" dirty="0"/>
              <a:t> </a:t>
            </a:r>
            <a:r>
              <a:rPr lang="es-ES" dirty="0" err="1"/>
              <a:t>ansatz</a:t>
            </a:r>
            <a:r>
              <a:rPr lang="es-ES" dirty="0"/>
              <a:t> </a:t>
            </a:r>
            <a:r>
              <a:rPr lang="es-ES" dirty="0" err="1"/>
              <a:t>could</a:t>
            </a:r>
            <a:r>
              <a:rPr lang="es-ES" dirty="0"/>
              <a:t> be </a:t>
            </a:r>
            <a:r>
              <a:rPr lang="es-ES" dirty="0" err="1"/>
              <a:t>implemented</a:t>
            </a:r>
            <a:r>
              <a:rPr lang="es-ES" dirty="0"/>
              <a:t>, </a:t>
            </a:r>
            <a:r>
              <a:rPr lang="es-ES" dirty="0" err="1"/>
              <a:t>aiming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improve</a:t>
            </a:r>
            <a:r>
              <a:rPr lang="es-ES" dirty="0"/>
              <a:t> </a:t>
            </a:r>
            <a:r>
              <a:rPr lang="es-ES" dirty="0" err="1"/>
              <a:t>generalization</a:t>
            </a:r>
            <a:r>
              <a:rPr lang="es-ES" dirty="0"/>
              <a:t>, CNOT gates </a:t>
            </a:r>
            <a:r>
              <a:rPr lang="es-ES" dirty="0" err="1"/>
              <a:t>topology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Chow</a:t>
            </a:r>
            <a:r>
              <a:rPr lang="es-ES" dirty="0"/>
              <a:t>-Liu </a:t>
            </a:r>
            <a:r>
              <a:rPr lang="es-ES" dirty="0" err="1"/>
              <a:t>tree</a:t>
            </a:r>
            <a:r>
              <a:rPr lang="es-ES" dirty="0"/>
              <a:t> (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)</a:t>
            </a:r>
          </a:p>
          <a:p>
            <a:pPr>
              <a:spcAft>
                <a:spcPts val="1800"/>
              </a:spcAft>
            </a:pP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explanation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QCBM has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added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tutorial </a:t>
            </a:r>
            <a:r>
              <a:rPr lang="es-ES" dirty="0" err="1"/>
              <a:t>Jupyter</a:t>
            </a:r>
            <a:r>
              <a:rPr lang="es-ES" dirty="0"/>
              <a:t> Notebook</a:t>
            </a:r>
          </a:p>
          <a:p>
            <a:pPr>
              <a:spcAft>
                <a:spcPts val="1800"/>
              </a:spcAft>
            </a:pPr>
            <a:r>
              <a:rPr lang="es-ES" dirty="0" err="1"/>
              <a:t>Create</a:t>
            </a:r>
            <a:r>
              <a:rPr lang="es-ES" dirty="0"/>
              <a:t> a </a:t>
            </a:r>
            <a:r>
              <a:rPr lang="es-ES" dirty="0" err="1"/>
              <a:t>documentation</a:t>
            </a:r>
            <a:r>
              <a:rPr lang="es-ES" dirty="0"/>
              <a:t> file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QCBM </a:t>
            </a:r>
            <a:r>
              <a:rPr lang="es-ES" dirty="0" err="1"/>
              <a:t>class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579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CDC7D-910D-D9FC-D801-353A2BDEB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643F-E872-E415-39DC-010555B3F8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44314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5D135F-5C27-19EB-406A-F26C45816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review of QSVM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FC573-C418-B39A-C4EF-35D0C261A5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9078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9FE14-ADBE-B6A8-F1CC-496DB5E0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725087-FD2E-7805-FEE6-D18BA61AB7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Bayesian Optimization applied to hyperparameter tuning in SQA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868F9-D0AE-E6D7-6E68-907307F5B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32687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05A7-12DE-C6CF-196E-25A29B378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3F058-27DE-8844-2464-F1BA8A6A2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3590" y="2880691"/>
            <a:ext cx="10881850" cy="733908"/>
          </a:xfrm>
        </p:spPr>
        <p:txBody>
          <a:bodyPr>
            <a:normAutofit/>
          </a:bodyPr>
          <a:lstStyle/>
          <a:p>
            <a:r>
              <a:rPr lang="en-US" dirty="0"/>
              <a:t>Overview of Bayesian optimization and its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E015C-3E66-0976-4F9B-DFD011EFFC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3590" y="2651010"/>
            <a:ext cx="306831" cy="246221"/>
          </a:xfrm>
        </p:spPr>
        <p:txBody>
          <a:bodyPr/>
          <a:lstStyle/>
          <a:p>
            <a:r>
              <a:rPr lang="en-US" dirty="0"/>
              <a:t>3.1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66B69-ADF7-D7D2-D3FF-71CEBB2239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3590" y="4214258"/>
            <a:ext cx="10505930" cy="733908"/>
          </a:xfrm>
        </p:spPr>
        <p:txBody>
          <a:bodyPr>
            <a:normAutofit/>
          </a:bodyPr>
          <a:lstStyle/>
          <a:p>
            <a:r>
              <a:rPr lang="en-US" dirty="0"/>
              <a:t>Description of the algorithm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9D2F1F-51E9-FFE9-5C19-252CC9EB38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3590" y="4000563"/>
            <a:ext cx="306831" cy="246221"/>
          </a:xfrm>
        </p:spPr>
        <p:txBody>
          <a:bodyPr/>
          <a:lstStyle/>
          <a:p>
            <a:r>
              <a:rPr lang="en-US" dirty="0"/>
              <a:t>3.2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DC6715-E93C-D80D-45DC-EEAC95B470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3590" y="5460719"/>
            <a:ext cx="8799050" cy="733908"/>
          </a:xfrm>
        </p:spPr>
        <p:txBody>
          <a:bodyPr>
            <a:normAutofit/>
          </a:bodyPr>
          <a:lstStyle/>
          <a:p>
            <a:r>
              <a:rPr lang="en-US" dirty="0"/>
              <a:t>Bayesian optimization applied to SQA: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F12700-A0FB-6773-CA47-AA072825DE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590" y="5220878"/>
            <a:ext cx="306831" cy="246221"/>
          </a:xfrm>
        </p:spPr>
        <p:txBody>
          <a:bodyPr/>
          <a:lstStyle/>
          <a:p>
            <a:r>
              <a:rPr lang="en-US" dirty="0"/>
              <a:t>3.3</a:t>
            </a:r>
          </a:p>
        </p:txBody>
      </p:sp>
    </p:spTree>
    <p:extLst>
      <p:ext uri="{BB962C8B-B14F-4D97-AF65-F5344CB8AC3E}">
        <p14:creationId xmlns:p14="http://schemas.microsoft.com/office/powerpoint/2010/main" val="1185813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C70D2-A0A2-3D2F-D405-AEA58692D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958C2-3E91-682F-DE2A-6869A716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99" y="471915"/>
            <a:ext cx="11484000" cy="338554"/>
          </a:xfrm>
        </p:spPr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Overview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n-US" dirty="0"/>
              <a:t>Bayesian optimization (BO) and its Applications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CA64E-EE94-D3F1-0FCB-A016E7CF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44" y="1156863"/>
            <a:ext cx="9671512" cy="40565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CABDA7-BBF3-3D03-CBC0-18CD38D63D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89200" y="6081491"/>
            <a:ext cx="7498080" cy="431353"/>
          </a:xfrm>
          <a:prstGeom prst="rect">
            <a:avLst/>
          </a:prstGeom>
          <a:solidFill>
            <a:srgbClr val="FF6D43">
              <a:alpha val="65000"/>
            </a:srgbClr>
          </a:solidFill>
          <a:ln>
            <a:solidFill>
              <a:srgbClr val="FF6D43"/>
            </a:solidFill>
          </a:ln>
        </p:spPr>
      </p:pic>
    </p:spTree>
    <p:extLst>
      <p:ext uri="{BB962C8B-B14F-4D97-AF65-F5344CB8AC3E}">
        <p14:creationId xmlns:p14="http://schemas.microsoft.com/office/powerpoint/2010/main" val="159468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0BCF1-DF46-7528-2DF2-FEDF8292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6258-67D8-28C2-7AA9-417B3BBC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99" y="471915"/>
            <a:ext cx="11484000" cy="338554"/>
          </a:xfrm>
        </p:spPr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Overview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n-US" dirty="0"/>
              <a:t>Bayesian optimization (BO) and its Applications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C1F7AA-2A98-6D9B-45C1-06D7DB5508CD}"/>
                  </a:ext>
                </a:extLst>
              </p:cNvPr>
              <p:cNvSpPr txBox="1"/>
              <p:nvPr/>
            </p:nvSpPr>
            <p:spPr>
              <a:xfrm>
                <a:off x="316799" y="2590800"/>
                <a:ext cx="10950641" cy="4201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The dimensión </a:t>
                </a:r>
                <a:r>
                  <a:rPr lang="es-ES" dirty="0" err="1"/>
                  <a:t>of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input </a:t>
                </a:r>
                <a:r>
                  <a:rPr lang="es-ES" dirty="0" err="1"/>
                  <a:t>space</a:t>
                </a:r>
                <a:r>
                  <a:rPr lang="es-ES" dirty="0"/>
                  <a:t> (</a:t>
                </a:r>
                <a:r>
                  <a:rPr lang="es-ES" dirty="0" err="1"/>
                  <a:t>feasible</a:t>
                </a:r>
                <a:r>
                  <a:rPr lang="es-ES" dirty="0"/>
                  <a:t> set)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not</a:t>
                </a:r>
                <a:r>
                  <a:rPr lang="es-ES" dirty="0"/>
                  <a:t> </a:t>
                </a:r>
                <a:r>
                  <a:rPr lang="es-ES" dirty="0" err="1"/>
                  <a:t>too</a:t>
                </a:r>
                <a:r>
                  <a:rPr lang="es-ES" dirty="0"/>
                  <a:t> </a:t>
                </a:r>
                <a:r>
                  <a:rPr lang="es-ES" dirty="0" err="1"/>
                  <a:t>large</a:t>
                </a:r>
                <a:r>
                  <a:rPr lang="es-ES" dirty="0"/>
                  <a:t> (</a:t>
                </a:r>
                <a:r>
                  <a:rPr lang="es-ES" dirty="0" err="1"/>
                  <a:t>typically</a:t>
                </a:r>
                <a:r>
                  <a:rPr lang="es-ES" dirty="0"/>
                  <a:t> &lt; 20) </a:t>
                </a:r>
                <a:r>
                  <a:rPr lang="es-ES" dirty="0" err="1"/>
                  <a:t>parameters</a:t>
                </a:r>
                <a:r>
                  <a:rPr lang="es-ES" dirty="0"/>
                  <a:t>.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Typically</a:t>
                </a:r>
                <a:r>
                  <a:rPr lang="es-ES" dirty="0"/>
                  <a:t> A </a:t>
                </a:r>
                <a:r>
                  <a:rPr lang="es-ES" dirty="0" err="1"/>
                  <a:t>is</a:t>
                </a:r>
                <a:r>
                  <a:rPr lang="es-ES" dirty="0"/>
                  <a:t> a </a:t>
                </a:r>
                <a:r>
                  <a:rPr lang="es-ES" dirty="0" err="1"/>
                  <a:t>hyper-rectangle</a:t>
                </a:r>
                <a:r>
                  <a:rPr lang="es-ES" dirty="0"/>
                  <a:t>: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continuous</a:t>
                </a:r>
                <a:r>
                  <a:rPr lang="es-ES" dirty="0"/>
                  <a:t>, </a:t>
                </a:r>
                <a:r>
                  <a:rPr lang="es-ES" dirty="0" err="1"/>
                  <a:t>required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</a:t>
                </a:r>
                <a:r>
                  <a:rPr lang="es-ES" dirty="0" err="1"/>
                  <a:t>model</a:t>
                </a:r>
                <a:r>
                  <a:rPr lang="es-ES" dirty="0"/>
                  <a:t> </a:t>
                </a:r>
                <a:r>
                  <a:rPr lang="es-ES" dirty="0" err="1"/>
                  <a:t>it</a:t>
                </a:r>
                <a:r>
                  <a:rPr lang="es-ES" dirty="0"/>
                  <a:t> </a:t>
                </a:r>
                <a:r>
                  <a:rPr lang="es-ES" dirty="0" err="1"/>
                  <a:t>using</a:t>
                </a:r>
                <a:r>
                  <a:rPr lang="es-ES" dirty="0"/>
                  <a:t> a Gaussian </a:t>
                </a:r>
                <a:r>
                  <a:rPr lang="es-ES" dirty="0" err="1"/>
                  <a:t>process</a:t>
                </a:r>
                <a:r>
                  <a:rPr lang="es-ES" dirty="0"/>
                  <a:t> </a:t>
                </a:r>
                <a:r>
                  <a:rPr lang="es-ES" dirty="0" err="1"/>
                  <a:t>regressor</a:t>
                </a:r>
                <a:r>
                  <a:rPr lang="es-ES" dirty="0"/>
                  <a:t>.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expensive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</a:t>
                </a:r>
                <a:r>
                  <a:rPr lang="es-ES" dirty="0" err="1"/>
                  <a:t>evaluate</a:t>
                </a:r>
                <a:r>
                  <a:rPr lang="es-ES" dirty="0"/>
                  <a:t>.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 err="1"/>
                  <a:t>lacks</a:t>
                </a:r>
                <a:r>
                  <a:rPr lang="es-ES" dirty="0"/>
                  <a:t> </a:t>
                </a:r>
                <a:r>
                  <a:rPr lang="es-ES" dirty="0" err="1"/>
                  <a:t>known</a:t>
                </a:r>
                <a:r>
                  <a:rPr lang="es-ES" dirty="0"/>
                  <a:t> </a:t>
                </a:r>
                <a:r>
                  <a:rPr lang="es-ES" dirty="0" err="1"/>
                  <a:t>structure</a:t>
                </a:r>
                <a:r>
                  <a:rPr lang="es-ES" dirty="0"/>
                  <a:t> (</a:t>
                </a:r>
                <a:r>
                  <a:rPr lang="es-ES" dirty="0" err="1"/>
                  <a:t>e.g</a:t>
                </a:r>
                <a:r>
                  <a:rPr lang="es-ES" dirty="0"/>
                  <a:t>. </a:t>
                </a:r>
                <a:r>
                  <a:rPr lang="es-ES" dirty="0" err="1"/>
                  <a:t>concativity</a:t>
                </a:r>
                <a:r>
                  <a:rPr lang="es-ES" dirty="0"/>
                  <a:t>), no </a:t>
                </a:r>
                <a:r>
                  <a:rPr lang="es-ES" dirty="0" err="1"/>
                  <a:t>analytical</a:t>
                </a:r>
                <a:r>
                  <a:rPr lang="es-ES" dirty="0"/>
                  <a:t> expresión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known</a:t>
                </a:r>
                <a:r>
                  <a:rPr lang="es-ES" dirty="0"/>
                  <a:t>, and do </a:t>
                </a:r>
                <a:r>
                  <a:rPr lang="es-ES" dirty="0" err="1"/>
                  <a:t>not</a:t>
                </a:r>
                <a:r>
                  <a:rPr lang="es-ES" dirty="0"/>
                  <a:t> </a:t>
                </a:r>
                <a:r>
                  <a:rPr lang="es-ES" dirty="0" err="1"/>
                  <a:t>have</a:t>
                </a:r>
                <a:r>
                  <a:rPr lang="es-ES" dirty="0"/>
                  <a:t> </a:t>
                </a:r>
                <a:r>
                  <a:rPr lang="es-ES" dirty="0" err="1"/>
                  <a:t>access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</a:t>
                </a:r>
                <a:r>
                  <a:rPr lang="es-ES" dirty="0" err="1"/>
                  <a:t>its</a:t>
                </a:r>
                <a:r>
                  <a:rPr lang="es-ES" dirty="0"/>
                  <a:t> </a:t>
                </a:r>
                <a:r>
                  <a:rPr lang="es-ES" dirty="0" err="1"/>
                  <a:t>gradient</a:t>
                </a:r>
                <a:r>
                  <a:rPr lang="es-ES" dirty="0"/>
                  <a:t>. In short,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a </a:t>
                </a:r>
                <a:r>
                  <a:rPr lang="es-ES" dirty="0" err="1"/>
                  <a:t>black</a:t>
                </a:r>
                <a:r>
                  <a:rPr lang="es-ES" dirty="0"/>
                  <a:t>-box.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Focus </a:t>
                </a:r>
                <a:r>
                  <a:rPr lang="es-ES" dirty="0" err="1"/>
                  <a:t>on</a:t>
                </a:r>
                <a:r>
                  <a:rPr lang="es-ES" dirty="0"/>
                  <a:t> </a:t>
                </a:r>
                <a:r>
                  <a:rPr lang="es-ES" dirty="0" err="1"/>
                  <a:t>finding</a:t>
                </a:r>
                <a:r>
                  <a:rPr lang="es-ES" dirty="0"/>
                  <a:t> a global </a:t>
                </a:r>
                <a:r>
                  <a:rPr lang="es-ES" dirty="0" err="1"/>
                  <a:t>optimum</a:t>
                </a:r>
                <a:endParaRPr lang="es-ES" dirty="0"/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endParaRPr lang="es-E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C1F7AA-2A98-6D9B-45C1-06D7DB55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99" y="2590800"/>
                <a:ext cx="10950641" cy="4201150"/>
              </a:xfrm>
              <a:prstGeom prst="rect">
                <a:avLst/>
              </a:prstGeom>
              <a:blipFill>
                <a:blip r:embed="rId2"/>
                <a:stretch>
                  <a:fillRect l="-390" t="-581" r="-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6F9315E-8690-F0FF-E7E8-B0A07885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000" y="1088933"/>
            <a:ext cx="9030960" cy="1105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478786-6E6C-1A71-31B7-6C9FD1221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394" y="3112980"/>
            <a:ext cx="2737446" cy="38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6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D2AE3-7D66-511F-675F-16E30081C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E327-4FAA-9C6D-0B47-E8BBDD84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99" y="471915"/>
            <a:ext cx="11484000" cy="338554"/>
          </a:xfrm>
        </p:spPr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Overview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n-US" dirty="0"/>
              <a:t>Bayesian optimization (BO) and its Applications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FAC4C-E8DD-B0AD-FA04-42CBFB6AAF99}"/>
              </a:ext>
            </a:extLst>
          </p:cNvPr>
          <p:cNvSpPr txBox="1"/>
          <p:nvPr/>
        </p:nvSpPr>
        <p:spPr>
          <a:xfrm>
            <a:off x="408239" y="1381760"/>
            <a:ext cx="10950641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s-ES" u="sng" dirty="0" err="1"/>
              <a:t>Applications</a:t>
            </a:r>
            <a:r>
              <a:rPr lang="es-ES" u="sng" dirty="0"/>
              <a:t> (</a:t>
            </a:r>
            <a:r>
              <a:rPr lang="es-ES" u="sng" dirty="0" err="1"/>
              <a:t>already</a:t>
            </a:r>
            <a:r>
              <a:rPr lang="es-ES" u="sng" dirty="0"/>
              <a:t> </a:t>
            </a:r>
            <a:r>
              <a:rPr lang="es-ES" u="sng" dirty="0" err="1"/>
              <a:t>developed</a:t>
            </a:r>
            <a:r>
              <a:rPr lang="es-ES" u="sng" dirty="0"/>
              <a:t>):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Designing</a:t>
            </a:r>
            <a:r>
              <a:rPr lang="es-ES" dirty="0"/>
              <a:t> </a:t>
            </a:r>
            <a:r>
              <a:rPr lang="es-ES" dirty="0" err="1"/>
              <a:t>engineering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Calibration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environmental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b="1" dirty="0" err="1"/>
              <a:t>Hyperparameter</a:t>
            </a:r>
            <a:r>
              <a:rPr lang="es-ES" b="1" dirty="0"/>
              <a:t> </a:t>
            </a:r>
            <a:r>
              <a:rPr lang="es-ES" b="1" dirty="0" err="1"/>
              <a:t>tuning</a:t>
            </a:r>
            <a:r>
              <a:rPr lang="es-ES" b="1" dirty="0"/>
              <a:t> in machine </a:t>
            </a: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algorithms</a:t>
            </a:r>
            <a:endParaRPr lang="es-ES" b="1" dirty="0"/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Ø"/>
            </a:pPr>
            <a:endParaRPr lang="es-ES" b="1" dirty="0"/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n-US" dirty="0"/>
              <a:t>Bayesian optimization distinguishes itself from other surrogate methods by using surrogates developed using Bayesian statistics, and in deciding where to evaluate the objective using a Bayesian interpretation of these surrogates.</a:t>
            </a:r>
            <a:endParaRPr lang="es-ES" b="1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0481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2B873-507E-721A-433D-83E9FDFC9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E994-8D49-B41E-7870-66535FC78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99" y="471915"/>
            <a:ext cx="11484000" cy="338554"/>
          </a:xfrm>
        </p:spPr>
        <p:txBody>
          <a:bodyPr/>
          <a:lstStyle/>
          <a:p>
            <a:r>
              <a:rPr lang="es-ES" dirty="0"/>
              <a:t>2.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1BD1B-F896-FD7A-8B9D-3337B953A441}"/>
              </a:ext>
            </a:extLst>
          </p:cNvPr>
          <p:cNvSpPr txBox="1"/>
          <p:nvPr/>
        </p:nvSpPr>
        <p:spPr>
          <a:xfrm>
            <a:off x="408239" y="1381760"/>
            <a:ext cx="1095064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BayesOpt</a:t>
            </a:r>
            <a:r>
              <a:rPr lang="en-US" dirty="0"/>
              <a:t> consists of two main components: a Bayesian statistical model for modeling the objective function, and an acquisition function for deciding where to sample next.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After evaluating the objective according to an initial space-filling experimental design, often consisting of points chosen uniformly at 2 random, they are used iteratively to allocate the remainder of a budget of N function evaluations, as shown in Algorithm 1.</a:t>
            </a:r>
            <a:endParaRPr lang="es-ES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5A7E5-9A4F-9EEF-345D-1F118C7A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0" y="3280324"/>
            <a:ext cx="8874800" cy="28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42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43324-83DE-C39A-A117-E6B05C277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1801-1E8C-619A-BFB2-6B762D165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99" y="471915"/>
            <a:ext cx="11484000" cy="338554"/>
          </a:xfrm>
        </p:spPr>
        <p:txBody>
          <a:bodyPr/>
          <a:lstStyle/>
          <a:p>
            <a:r>
              <a:rPr lang="es-ES" dirty="0"/>
              <a:t>2.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algorithm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2FAB5-63B6-F4EB-DAEC-CFAA31A41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315" y="1199897"/>
            <a:ext cx="6204150" cy="4964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69CFF-2CEF-D478-AA0A-74271E0175FE}"/>
              </a:ext>
            </a:extLst>
          </p:cNvPr>
          <p:cNvSpPr txBox="1"/>
          <p:nvPr/>
        </p:nvSpPr>
        <p:spPr>
          <a:xfrm>
            <a:off x="605928" y="1994053"/>
            <a:ext cx="398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6D43"/>
                </a:solidFill>
              </a:rPr>
              <a:t>1. Gaussian </a:t>
            </a:r>
            <a:r>
              <a:rPr lang="es-ES" b="1" dirty="0" err="1">
                <a:solidFill>
                  <a:srgbClr val="FF6D43"/>
                </a:solidFill>
              </a:rPr>
              <a:t>process</a:t>
            </a:r>
            <a:r>
              <a:rPr lang="es-ES" b="1" dirty="0">
                <a:solidFill>
                  <a:srgbClr val="FF6D43"/>
                </a:solidFill>
              </a:rPr>
              <a:t> </a:t>
            </a:r>
            <a:r>
              <a:rPr lang="es-ES" b="1" dirty="0" err="1">
                <a:solidFill>
                  <a:srgbClr val="FF6D43"/>
                </a:solidFill>
              </a:rPr>
              <a:t>regressor</a:t>
            </a:r>
            <a:endParaRPr lang="es-ES" b="1" dirty="0">
              <a:solidFill>
                <a:srgbClr val="FF6D4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606C7-6C81-86CF-4B34-F3A8181FF181}"/>
              </a:ext>
            </a:extLst>
          </p:cNvPr>
          <p:cNvSpPr txBox="1"/>
          <p:nvPr/>
        </p:nvSpPr>
        <p:spPr>
          <a:xfrm>
            <a:off x="605928" y="4494350"/>
            <a:ext cx="398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2. </a:t>
            </a:r>
            <a:r>
              <a:rPr lang="es-ES" b="1" dirty="0" err="1">
                <a:solidFill>
                  <a:srgbClr val="0070C0"/>
                </a:solidFill>
              </a:rPr>
              <a:t>Acquisition</a:t>
            </a:r>
            <a:r>
              <a:rPr lang="es-ES" b="1" dirty="0">
                <a:solidFill>
                  <a:srgbClr val="0070C0"/>
                </a:solidFill>
              </a:rPr>
              <a:t> </a:t>
            </a:r>
            <a:r>
              <a:rPr lang="es-ES" b="1" dirty="0" err="1">
                <a:solidFill>
                  <a:srgbClr val="0070C0"/>
                </a:solidFill>
              </a:rPr>
              <a:t>function</a:t>
            </a:r>
            <a:endParaRPr lang="es-E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896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A6AB5-C54D-FAF9-2B6A-E312047D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E4EC-7410-D116-3764-6A2FB00B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99" y="471915"/>
            <a:ext cx="11484000" cy="338554"/>
          </a:xfrm>
        </p:spPr>
        <p:txBody>
          <a:bodyPr/>
          <a:lstStyle/>
          <a:p>
            <a:r>
              <a:rPr lang="es-ES" dirty="0"/>
              <a:t>2. 1.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details</a:t>
            </a:r>
            <a:r>
              <a:rPr lang="es-ES" dirty="0"/>
              <a:t>: Gaussian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regressor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DD9191-3CE5-356B-EF83-3D400177DBF3}"/>
                  </a:ext>
                </a:extLst>
              </p:cNvPr>
              <p:cNvSpPr txBox="1"/>
              <p:nvPr/>
            </p:nvSpPr>
            <p:spPr>
              <a:xfrm>
                <a:off x="1057619" y="1454227"/>
                <a:ext cx="10245687" cy="5719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We </a:t>
                </a:r>
                <a:r>
                  <a:rPr lang="es-ES" dirty="0" err="1"/>
                  <a:t>model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unknown</a:t>
                </a:r>
                <a:r>
                  <a:rPr lang="es-ES" dirty="0"/>
                  <a:t> </a:t>
                </a:r>
                <a:r>
                  <a:rPr lang="es-ES" dirty="0" err="1"/>
                  <a:t>objective</a:t>
                </a:r>
                <a:r>
                  <a:rPr lang="es-ES" dirty="0"/>
                  <a:t> </a:t>
                </a:r>
                <a:r>
                  <a:rPr lang="es-ES" dirty="0" err="1"/>
                  <a:t>function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𝑆𝑄𝐴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𝑒𝑠𝑡𝑖𝑚𝑎𝑡𝑒𝑑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𝑔𝑟𝑜𝑢𝑛𝑑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 as a Gaussian </a:t>
                </a:r>
                <a:r>
                  <a:rPr lang="es-ES" dirty="0" err="1"/>
                  <a:t>process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s-ES" dirty="0"/>
                  <a:t>.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A </a:t>
                </a:r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or</a:t>
                </a:r>
                <a:r>
                  <a:rPr lang="es-ES" dirty="0"/>
                  <a:t> </a:t>
                </a:r>
                <a:r>
                  <a:rPr lang="es-ES" dirty="0" err="1"/>
                  <a:t>stochastic</a:t>
                </a:r>
                <a:r>
                  <a:rPr lang="es-ES" dirty="0"/>
                  <a:t> </a:t>
                </a:r>
                <a:r>
                  <a:rPr lang="es-ES" dirty="0" err="1"/>
                  <a:t>process</a:t>
                </a:r>
                <a:r>
                  <a:rPr lang="es-ES" dirty="0"/>
                  <a:t> </a:t>
                </a:r>
                <a:r>
                  <a:rPr lang="es-ES" dirty="0" err="1"/>
                  <a:t>maps</a:t>
                </a:r>
                <a:r>
                  <a:rPr lang="es-ES" dirty="0"/>
                  <a:t> input </a:t>
                </a:r>
                <a:r>
                  <a:rPr lang="es-ES" dirty="0" err="1"/>
                  <a:t>values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</a:t>
                </a:r>
                <a:r>
                  <a:rPr lang="es-ES" dirty="0" err="1"/>
                  <a:t>random</a:t>
                </a:r>
                <a:r>
                  <a:rPr lang="es-ES" dirty="0"/>
                  <a:t> variables (in simple </a:t>
                </a:r>
                <a:r>
                  <a:rPr lang="es-ES" dirty="0" err="1"/>
                  <a:t>terms</a:t>
                </a:r>
                <a:r>
                  <a:rPr lang="es-ES" dirty="0"/>
                  <a:t>, </a:t>
                </a:r>
                <a:r>
                  <a:rPr lang="es-ES" dirty="0" err="1"/>
                  <a:t>it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a </a:t>
                </a:r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function</a:t>
                </a:r>
                <a:r>
                  <a:rPr lang="es-ES" dirty="0"/>
                  <a:t>):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In particular, a Gaussian </a:t>
                </a:r>
                <a:r>
                  <a:rPr lang="es-ES" dirty="0" err="1"/>
                  <a:t>process</a:t>
                </a:r>
                <a:r>
                  <a:rPr lang="es-ES" dirty="0"/>
                  <a:t> </a:t>
                </a:r>
                <a:r>
                  <a:rPr lang="es-ES" dirty="0" err="1"/>
                  <a:t>maps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values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Gaussian , and </a:t>
                </a:r>
                <a:r>
                  <a:rPr lang="es-ES" dirty="0" err="1"/>
                  <a:t>additionally</a:t>
                </a:r>
                <a:r>
                  <a:rPr lang="es-ES" dirty="0"/>
                  <a:t>,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any</a:t>
                </a:r>
                <a:r>
                  <a:rPr lang="es-ES" dirty="0"/>
                  <a:t> </a:t>
                </a:r>
                <a:r>
                  <a:rPr lang="es-ES" dirty="0" err="1"/>
                  <a:t>collection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x </a:t>
                </a:r>
                <a:r>
                  <a:rPr lang="es-ES" dirty="0" err="1"/>
                  <a:t>values</a:t>
                </a:r>
                <a:r>
                  <a:rPr lang="es-ES" dirty="0"/>
                  <a:t>, </a:t>
                </a:r>
                <a:r>
                  <a:rPr lang="es-ES" dirty="0" err="1"/>
                  <a:t>denoted</a:t>
                </a:r>
                <a:r>
                  <a:rPr lang="es-ES" dirty="0"/>
                  <a:t> </a:t>
                </a:r>
                <a:r>
                  <a:rPr lang="es-ES" dirty="0" err="1"/>
                  <a:t>by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s-ES" dirty="0"/>
                  <a:t>,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s-ES" dirty="0"/>
                  <a:t> follows a </a:t>
                </a:r>
                <a:r>
                  <a:rPr lang="es-ES" dirty="0" err="1"/>
                  <a:t>multivariate</a:t>
                </a:r>
                <a:r>
                  <a:rPr lang="es-ES" dirty="0"/>
                  <a:t> Gaussian </a:t>
                </a:r>
                <a:r>
                  <a:rPr lang="es-ES" dirty="0" err="1"/>
                  <a:t>distribution</a:t>
                </a:r>
                <a:r>
                  <a:rPr lang="es-ES" dirty="0"/>
                  <a:t>:</a:t>
                </a:r>
              </a:p>
              <a:p>
                <a:pPr>
                  <a:spcAft>
                    <a:spcPts val="1800"/>
                  </a:spcAft>
                </a:pPr>
                <a:r>
                  <a:rPr lang="es-ES" b="0" dirty="0"/>
                  <a:t>				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, </a:t>
                </a:r>
              </a:p>
              <a:p>
                <a:pPr>
                  <a:spcAft>
                    <a:spcPts val="1800"/>
                  </a:spcAft>
                </a:pPr>
                <a:r>
                  <a:rPr lang="es-ES" dirty="0"/>
                  <a:t>where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mean </a:t>
                </a:r>
                <a:r>
                  <a:rPr lang="es-ES" dirty="0" err="1"/>
                  <a:t>function</a:t>
                </a:r>
                <a:r>
                  <a:rPr lang="es-E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covariance</a:t>
                </a:r>
                <a:r>
                  <a:rPr lang="es-ES" dirty="0"/>
                  <a:t> </a:t>
                </a:r>
                <a:r>
                  <a:rPr lang="es-ES" dirty="0" err="1"/>
                  <a:t>function</a:t>
                </a:r>
                <a:r>
                  <a:rPr lang="es-ES" dirty="0"/>
                  <a:t> </a:t>
                </a:r>
                <a:r>
                  <a:rPr lang="es-ES" dirty="0" err="1"/>
                  <a:t>or</a:t>
                </a:r>
                <a:r>
                  <a:rPr lang="es-ES" dirty="0"/>
                  <a:t> </a:t>
                </a:r>
                <a:r>
                  <a:rPr lang="es-ES" dirty="0" err="1"/>
                  <a:t>kernel</a:t>
                </a:r>
                <a:endParaRPr lang="es-ES" dirty="0"/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kernel is chosen so that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that are closer in the input space have a large positive correlation, encoding the belief that they should have more similar function values than points that are far apart.</a:t>
                </a:r>
                <a:endParaRPr lang="es-E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DD9191-3CE5-356B-EF83-3D400177D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19" y="1454227"/>
                <a:ext cx="10245687" cy="5719258"/>
              </a:xfrm>
              <a:prstGeom prst="rect">
                <a:avLst/>
              </a:prstGeom>
              <a:blipFill>
                <a:blip r:embed="rId2"/>
                <a:stretch>
                  <a:fillRect l="-476" t="-533" r="-8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82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01EAC-5A7F-9A83-35ED-77AC24660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B7EA-D5FB-F091-FBBD-37E64F5C6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99" y="471915"/>
            <a:ext cx="11484000" cy="338554"/>
          </a:xfrm>
        </p:spPr>
        <p:txBody>
          <a:bodyPr/>
          <a:lstStyle/>
          <a:p>
            <a:r>
              <a:rPr lang="es-ES" dirty="0"/>
              <a:t>2. 1.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details</a:t>
            </a:r>
            <a:r>
              <a:rPr lang="es-ES" dirty="0"/>
              <a:t>: Gaussian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regressor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78287-8EDA-25C9-FCDE-B0D58CB8177F}"/>
              </a:ext>
            </a:extLst>
          </p:cNvPr>
          <p:cNvSpPr txBox="1"/>
          <p:nvPr/>
        </p:nvSpPr>
        <p:spPr>
          <a:xfrm>
            <a:off x="316799" y="1464387"/>
            <a:ext cx="1118670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choose</a:t>
            </a:r>
            <a:r>
              <a:rPr lang="es-ES" dirty="0"/>
              <a:t> a </a:t>
            </a:r>
            <a:r>
              <a:rPr lang="es-ES" dirty="0" err="1"/>
              <a:t>kernel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, </a:t>
            </a:r>
            <a:r>
              <a:rPr lang="es-ES" dirty="0" err="1"/>
              <a:t>e.g</a:t>
            </a:r>
            <a:r>
              <a:rPr lang="es-ES" dirty="0"/>
              <a:t>., Gaussian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Matern</a:t>
            </a:r>
            <a:r>
              <a:rPr lang="es-ES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dirty="0"/>
          </a:p>
          <a:p>
            <a:pPr marL="285750" indent="-285750"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es-ES" dirty="0"/>
              <a:t>After </a:t>
            </a:r>
            <a:r>
              <a:rPr lang="es-ES" dirty="0" err="1"/>
              <a:t>evaluating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objective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 at n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dirty="0"/>
              <a:t> (</a:t>
            </a:r>
            <a:r>
              <a:rPr lang="es-ES" dirty="0" err="1"/>
              <a:t>calling</a:t>
            </a:r>
            <a:r>
              <a:rPr lang="es-ES" dirty="0"/>
              <a:t> SQA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graph</a:t>
            </a:r>
            <a:r>
              <a:rPr lang="es-ES" dirty="0"/>
              <a:t> and n </a:t>
            </a:r>
            <a:r>
              <a:rPr lang="es-ES" dirty="0" err="1"/>
              <a:t>combinations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hyperparameters</a:t>
            </a:r>
            <a:r>
              <a:rPr lang="es-ES" dirty="0"/>
              <a:t>):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calculate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covariance</a:t>
            </a:r>
            <a:r>
              <a:rPr lang="es-ES" dirty="0"/>
              <a:t> </a:t>
            </a:r>
            <a:r>
              <a:rPr lang="es-ES" dirty="0" err="1"/>
              <a:t>matrix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outputs K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calculate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posterior mean and </a:t>
            </a:r>
            <a:r>
              <a:rPr lang="es-ES" dirty="0" err="1"/>
              <a:t>covariance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Bayes’ </a:t>
            </a:r>
            <a:r>
              <a:rPr lang="es-ES" dirty="0" err="1"/>
              <a:t>theorem</a:t>
            </a:r>
            <a:r>
              <a:rPr lang="es-E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subsequent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dirty="0"/>
              <a:t> (</a:t>
            </a:r>
            <a:r>
              <a:rPr lang="es-ES" dirty="0" err="1"/>
              <a:t>suggested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acquisition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), Bayes’ </a:t>
            </a:r>
            <a:r>
              <a:rPr lang="es-ES" dirty="0" err="1"/>
              <a:t>theorem</a:t>
            </a:r>
            <a:r>
              <a:rPr lang="es-ES" dirty="0"/>
              <a:t> </a:t>
            </a:r>
            <a:r>
              <a:rPr lang="es-ES" dirty="0" err="1"/>
              <a:t>yields</a:t>
            </a:r>
            <a:r>
              <a:rPr lang="es-ES" dirty="0"/>
              <a:t>: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54C09-EAED-399C-7EDA-CF28BCA1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74" y="2005931"/>
            <a:ext cx="2896004" cy="438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6A35C1-3D28-B431-4C4F-68A2092D3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53" y="2067851"/>
            <a:ext cx="3334215" cy="31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9E487-F437-1916-A51F-53872C973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569" y="2407623"/>
            <a:ext cx="4496002" cy="666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16C189-BB28-BB39-5686-8355C9A56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666" y="2596660"/>
            <a:ext cx="3429479" cy="2572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A6F11C-965E-0201-D45B-7B7BF60D6F7C}"/>
              </a:ext>
            </a:extLst>
          </p:cNvPr>
          <p:cNvSpPr txBox="1"/>
          <p:nvPr/>
        </p:nvSpPr>
        <p:spPr>
          <a:xfrm>
            <a:off x="1391381" y="2032911"/>
            <a:ext cx="178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Gaussian: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CCE63-00C7-6CBC-D39D-9C42D8872E7F}"/>
              </a:ext>
            </a:extLst>
          </p:cNvPr>
          <p:cNvSpPr txBox="1"/>
          <p:nvPr/>
        </p:nvSpPr>
        <p:spPr>
          <a:xfrm>
            <a:off x="1391381" y="2540599"/>
            <a:ext cx="178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Matern</a:t>
            </a:r>
            <a:r>
              <a:rPr lang="es-ES" dirty="0"/>
              <a:t>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75CA7F-F702-5B30-102F-C2B7A8386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668" y="3613010"/>
            <a:ext cx="3429479" cy="7462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E10504-F606-0F48-F22B-EC4BE82F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846" y="5588862"/>
            <a:ext cx="6011114" cy="10383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B84CE4-1934-C337-8846-2B38194C7339}"/>
              </a:ext>
            </a:extLst>
          </p:cNvPr>
          <p:cNvSpPr txBox="1"/>
          <p:nvPr/>
        </p:nvSpPr>
        <p:spPr>
          <a:xfrm>
            <a:off x="8358422" y="5646382"/>
            <a:ext cx="2794000" cy="923330"/>
          </a:xfrm>
          <a:prstGeom prst="rect">
            <a:avLst/>
          </a:prstGeom>
          <a:solidFill>
            <a:srgbClr val="FF6D43">
              <a:alpha val="43000"/>
            </a:srgbClr>
          </a:solidFill>
          <a:ln>
            <a:solidFill>
              <a:srgbClr val="FF6D43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Gaussian </a:t>
            </a:r>
            <a:r>
              <a:rPr lang="es-ES" dirty="0" err="1"/>
              <a:t>processes</a:t>
            </a:r>
            <a:r>
              <a:rPr lang="es-ES" dirty="0"/>
              <a:t>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efficient</a:t>
            </a:r>
            <a:r>
              <a:rPr lang="es-ES" dirty="0"/>
              <a:t> and </a:t>
            </a:r>
            <a:r>
              <a:rPr lang="es-ES" dirty="0" err="1"/>
              <a:t>direct</a:t>
            </a:r>
            <a:r>
              <a:rPr lang="es-ES" dirty="0"/>
              <a:t> </a:t>
            </a:r>
            <a:r>
              <a:rPr lang="es-ES" dirty="0" err="1"/>
              <a:t>update</a:t>
            </a:r>
            <a:r>
              <a:rPr lang="es-ES" dirty="0"/>
              <a:t> rule !</a:t>
            </a:r>
          </a:p>
        </p:txBody>
      </p:sp>
    </p:spTree>
    <p:extLst>
      <p:ext uri="{BB962C8B-B14F-4D97-AF65-F5344CB8AC3E}">
        <p14:creationId xmlns:p14="http://schemas.microsoft.com/office/powerpoint/2010/main" val="171726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4C895-64E3-86F2-D07B-F48503147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DFB0-4C4F-42A4-40B4-8C1A2DA1F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99" y="471915"/>
            <a:ext cx="11484000" cy="338554"/>
          </a:xfrm>
        </p:spPr>
        <p:txBody>
          <a:bodyPr/>
          <a:lstStyle/>
          <a:p>
            <a:r>
              <a:rPr lang="es-ES" dirty="0"/>
              <a:t>2. 2.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details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B4719-9E7D-921A-D2F1-8790AABA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32" y="2021633"/>
            <a:ext cx="10025407" cy="31978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046A8EF-0EB5-8BA2-EDCF-7753AFC1E875}"/>
              </a:ext>
            </a:extLst>
          </p:cNvPr>
          <p:cNvSpPr/>
          <p:nvPr/>
        </p:nvSpPr>
        <p:spPr>
          <a:xfrm>
            <a:off x="976184" y="3544810"/>
            <a:ext cx="707260" cy="338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69764F92-F06A-A41E-C968-2D724136B10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9156" y="2935168"/>
            <a:ext cx="487809" cy="56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8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991A6-0321-EAF0-AA7B-45288A53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review of QSVM</a:t>
            </a:r>
          </a:p>
        </p:txBody>
      </p:sp>
      <p:pic>
        <p:nvPicPr>
          <p:cNvPr id="14" name="Picture 13" descr="A graph of a line with red and blue dots&#10;&#10;AI-generated content may be incorrect.">
            <a:extLst>
              <a:ext uri="{FF2B5EF4-FFF2-40B4-BE49-F238E27FC236}">
                <a16:creationId xmlns:a16="http://schemas.microsoft.com/office/drawing/2014/main" id="{C15D427E-86FA-8758-7C66-C1D8CA25C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68" y="537388"/>
            <a:ext cx="2722358" cy="22577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FA6021-5484-D29C-9256-7E2719B16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29" y="4043807"/>
            <a:ext cx="4891770" cy="18147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B574EC-8D6A-52A6-8740-44A3B66A6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20" y="3965003"/>
            <a:ext cx="4352051" cy="1952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550F38E-7820-2D37-A452-C733FC58BD23}"/>
              </a:ext>
            </a:extLst>
          </p:cNvPr>
          <p:cNvSpPr txBox="1"/>
          <p:nvPr/>
        </p:nvSpPr>
        <p:spPr>
          <a:xfrm>
            <a:off x="2458720" y="3585511"/>
            <a:ext cx="297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70C0"/>
                </a:solidFill>
              </a:rPr>
              <a:t>Angle </a:t>
            </a:r>
            <a:r>
              <a:rPr lang="es-ES" b="1" dirty="0" err="1">
                <a:solidFill>
                  <a:srgbClr val="0070C0"/>
                </a:solidFill>
              </a:rPr>
              <a:t>encoding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BCE52C-8B1E-955A-4FBE-050798629084}"/>
              </a:ext>
            </a:extLst>
          </p:cNvPr>
          <p:cNvSpPr txBox="1"/>
          <p:nvPr/>
        </p:nvSpPr>
        <p:spPr>
          <a:xfrm>
            <a:off x="7915192" y="3513574"/>
            <a:ext cx="297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ZZ </a:t>
            </a:r>
            <a:r>
              <a:rPr lang="es-ES" b="1" dirty="0" err="1">
                <a:solidFill>
                  <a:srgbClr val="00B050"/>
                </a:solidFill>
              </a:rPr>
              <a:t>Feature</a:t>
            </a:r>
            <a:r>
              <a:rPr lang="es-ES" b="1" dirty="0">
                <a:solidFill>
                  <a:srgbClr val="00B050"/>
                </a:solidFill>
              </a:rPr>
              <a:t> </a:t>
            </a:r>
            <a:r>
              <a:rPr lang="es-ES" b="1" dirty="0" err="1">
                <a:solidFill>
                  <a:srgbClr val="00B050"/>
                </a:solidFill>
              </a:rPr>
              <a:t>map</a:t>
            </a:r>
            <a:endParaRPr lang="es-E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BCD4DD-08B9-A3E1-2AEE-3CA790C102E8}"/>
              </a:ext>
            </a:extLst>
          </p:cNvPr>
          <p:cNvSpPr txBox="1"/>
          <p:nvPr/>
        </p:nvSpPr>
        <p:spPr>
          <a:xfrm>
            <a:off x="564914" y="1250788"/>
            <a:ext cx="6096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QSVM </a:t>
            </a:r>
            <a:r>
              <a:rPr lang="es-ES" dirty="0" err="1"/>
              <a:t>implementation</a:t>
            </a:r>
            <a:r>
              <a:rPr lang="es-ES" dirty="0"/>
              <a:t>,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maps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used</a:t>
            </a:r>
            <a:r>
              <a:rPr lang="es-ES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0070C0"/>
                </a:solidFill>
              </a:rPr>
              <a:t>Angle </a:t>
            </a:r>
            <a:r>
              <a:rPr lang="es-ES" b="1" dirty="0" err="1">
                <a:solidFill>
                  <a:srgbClr val="0070C0"/>
                </a:solidFill>
              </a:rPr>
              <a:t>encoding</a:t>
            </a:r>
            <a:r>
              <a:rPr lang="es-ES" b="1" dirty="0">
                <a:solidFill>
                  <a:srgbClr val="0070C0"/>
                </a:solidFill>
              </a:rPr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shallower</a:t>
            </a:r>
            <a:r>
              <a:rPr lang="es-ES" dirty="0"/>
              <a:t> and </a:t>
            </a:r>
            <a:r>
              <a:rPr lang="es-ES" dirty="0" err="1"/>
              <a:t>consequently</a:t>
            </a:r>
            <a:r>
              <a:rPr lang="es-ES" dirty="0"/>
              <a:t>, </a:t>
            </a:r>
            <a:r>
              <a:rPr lang="es-ES" dirty="0" err="1"/>
              <a:t>computationally</a:t>
            </a:r>
            <a:r>
              <a:rPr lang="es-ES" dirty="0"/>
              <a:t> </a:t>
            </a:r>
            <a:r>
              <a:rPr lang="es-ES" dirty="0" err="1"/>
              <a:t>less</a:t>
            </a:r>
            <a:r>
              <a:rPr lang="es-ES" dirty="0"/>
              <a:t> </a:t>
            </a:r>
            <a:r>
              <a:rPr lang="es-ES" dirty="0" err="1"/>
              <a:t>expensive</a:t>
            </a:r>
            <a:r>
              <a:rPr lang="es-ES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00B050"/>
                </a:solidFill>
              </a:rPr>
              <a:t>ZZ </a:t>
            </a:r>
            <a:r>
              <a:rPr lang="es-ES" b="1" dirty="0" err="1">
                <a:solidFill>
                  <a:srgbClr val="00B050"/>
                </a:solidFill>
              </a:rPr>
              <a:t>Feature</a:t>
            </a:r>
            <a:r>
              <a:rPr lang="es-ES" b="1" dirty="0">
                <a:solidFill>
                  <a:srgbClr val="00B050"/>
                </a:solidFill>
              </a:rPr>
              <a:t> </a:t>
            </a:r>
            <a:r>
              <a:rPr lang="es-ES" b="1" dirty="0" err="1">
                <a:solidFill>
                  <a:srgbClr val="00B050"/>
                </a:solidFill>
              </a:rPr>
              <a:t>map</a:t>
            </a:r>
            <a:r>
              <a:rPr lang="es-ES" b="1" dirty="0">
                <a:solidFill>
                  <a:srgbClr val="00B050"/>
                </a:solidFill>
              </a:rPr>
              <a:t> </a:t>
            </a:r>
            <a:r>
              <a:rPr lang="es-ES" dirty="0" err="1"/>
              <a:t>entangles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qubits</a:t>
            </a:r>
            <a:r>
              <a:rPr lang="es-ES" dirty="0"/>
              <a:t>, and has more </a:t>
            </a:r>
            <a:r>
              <a:rPr lang="es-ES" dirty="0" err="1"/>
              <a:t>expressivity</a:t>
            </a:r>
            <a:r>
              <a:rPr lang="es-E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524578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B86B-B08B-825E-4594-E60250625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9874-B5CB-DFB7-9D68-1261DDDEF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99" y="471915"/>
            <a:ext cx="11484000" cy="338554"/>
          </a:xfrm>
        </p:spPr>
        <p:txBody>
          <a:bodyPr/>
          <a:lstStyle/>
          <a:p>
            <a:r>
              <a:rPr lang="es-ES" dirty="0"/>
              <a:t>2. 2.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details</a:t>
            </a:r>
            <a:r>
              <a:rPr lang="es-ES" dirty="0"/>
              <a:t>: </a:t>
            </a:r>
            <a:r>
              <a:rPr lang="es-ES" dirty="0" err="1"/>
              <a:t>Acquisition</a:t>
            </a:r>
            <a:r>
              <a:rPr lang="es-ES" dirty="0"/>
              <a:t> </a:t>
            </a:r>
            <a:r>
              <a:rPr lang="es-ES" dirty="0" err="1"/>
              <a:t>function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3F016-09F2-5A24-A418-B96DEE18899F}"/>
              </a:ext>
            </a:extLst>
          </p:cNvPr>
          <p:cNvSpPr txBox="1"/>
          <p:nvPr/>
        </p:nvSpPr>
        <p:spPr>
          <a:xfrm>
            <a:off x="935893" y="1359243"/>
            <a:ext cx="894629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s-ES" u="sng" dirty="0" err="1"/>
              <a:t>Most</a:t>
            </a:r>
            <a:r>
              <a:rPr lang="es-ES" u="sng" dirty="0"/>
              <a:t> </a:t>
            </a:r>
            <a:r>
              <a:rPr lang="es-ES" u="sng" dirty="0" err="1"/>
              <a:t>commonly</a:t>
            </a:r>
            <a:r>
              <a:rPr lang="es-ES" u="sng" dirty="0"/>
              <a:t> </a:t>
            </a:r>
            <a:r>
              <a:rPr lang="es-ES" u="sng" dirty="0" err="1"/>
              <a:t>used</a:t>
            </a:r>
            <a:r>
              <a:rPr lang="es-ES" u="sng" dirty="0"/>
              <a:t>: </a:t>
            </a:r>
            <a:r>
              <a:rPr lang="es-ES" b="1" u="sng" dirty="0" err="1"/>
              <a:t>Expected</a:t>
            </a:r>
            <a:r>
              <a:rPr lang="es-ES" b="1" u="sng" dirty="0"/>
              <a:t> </a:t>
            </a:r>
            <a:r>
              <a:rPr lang="es-ES" b="1" u="sng" dirty="0" err="1"/>
              <a:t>improvement</a:t>
            </a:r>
            <a:r>
              <a:rPr lang="es-ES" b="1" u="sng" dirty="0"/>
              <a:t> (EI)</a:t>
            </a:r>
            <a:endParaRPr lang="es-ES" u="sng" dirty="0"/>
          </a:p>
          <a:p>
            <a:endParaRPr lang="es-ES" u="sng" dirty="0"/>
          </a:p>
          <a:p>
            <a:endParaRPr lang="es-E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41D89F-CAE0-87EF-BF95-A224FCFDE584}"/>
              </a:ext>
            </a:extLst>
          </p:cNvPr>
          <p:cNvGrpSpPr/>
          <p:nvPr/>
        </p:nvGrpSpPr>
        <p:grpSpPr>
          <a:xfrm>
            <a:off x="1568746" y="1983574"/>
            <a:ext cx="6257067" cy="529831"/>
            <a:chOff x="1568746" y="2248489"/>
            <a:chExt cx="6257067" cy="5298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80E184-F89C-518A-E4E0-9BDFBFC8C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8746" y="2248489"/>
              <a:ext cx="3398670" cy="5298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E15615-5292-9B6F-E1CF-55A47DE3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9943" y="2279985"/>
              <a:ext cx="1865870" cy="3410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091A80-6EEE-7E82-B11D-F176BCC0A725}"/>
                </a:ext>
              </a:extLst>
            </p:cNvPr>
            <p:cNvSpPr txBox="1"/>
            <p:nvPr/>
          </p:nvSpPr>
          <p:spPr>
            <a:xfrm>
              <a:off x="4934465" y="2251013"/>
              <a:ext cx="1161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, </a:t>
              </a:r>
              <a:r>
                <a:rPr lang="es-ES" dirty="0" err="1"/>
                <a:t>where</a:t>
              </a:r>
              <a:endParaRPr lang="es-E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EB098A-8BE9-1825-9770-6FB1CEE89EC3}"/>
              </a:ext>
            </a:extLst>
          </p:cNvPr>
          <p:cNvSpPr txBox="1"/>
          <p:nvPr/>
        </p:nvSpPr>
        <p:spPr>
          <a:xfrm>
            <a:off x="935893" y="2597093"/>
            <a:ext cx="6425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Using</a:t>
            </a:r>
            <a:r>
              <a:rPr lang="es-ES" dirty="0"/>
              <a:t> A Gaussian </a:t>
            </a:r>
            <a:r>
              <a:rPr lang="es-ES" dirty="0" err="1"/>
              <a:t>process</a:t>
            </a:r>
            <a:r>
              <a:rPr lang="es-ES" dirty="0"/>
              <a:t>,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analytical</a:t>
            </a:r>
            <a:r>
              <a:rPr lang="es-ES" dirty="0"/>
              <a:t> </a:t>
            </a:r>
            <a:r>
              <a:rPr lang="es-ES" dirty="0" err="1"/>
              <a:t>expression</a:t>
            </a:r>
            <a:r>
              <a:rPr lang="es-ES" dirty="0"/>
              <a:t> can be </a:t>
            </a:r>
            <a:r>
              <a:rPr lang="es-ES" dirty="0" err="1"/>
              <a:t>obtained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integrties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parts</a:t>
            </a:r>
            <a:r>
              <a:rPr lang="es-ES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01021-E805-AABF-9BE7-56A344C10CE3}"/>
              </a:ext>
            </a:extLst>
          </p:cNvPr>
          <p:cNvSpPr txBox="1"/>
          <p:nvPr/>
        </p:nvSpPr>
        <p:spPr>
          <a:xfrm>
            <a:off x="1568746" y="5960154"/>
            <a:ext cx="66305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*Jones, D. R., Schonlau, M., and Welch, W. J. (1998). Efficient global optimization of expensive black-box functions. Journal of Global Optimization, 13(4):455–492. </a:t>
            </a:r>
            <a:endParaRPr lang="es-ES" sz="10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8CAEA6-92A7-F16D-D095-33FB97096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16" y="5033335"/>
            <a:ext cx="2600688" cy="3810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E34F01-0ACE-466D-B942-7D4AE018230F}"/>
              </a:ext>
            </a:extLst>
          </p:cNvPr>
          <p:cNvSpPr txBox="1"/>
          <p:nvPr/>
        </p:nvSpPr>
        <p:spPr>
          <a:xfrm>
            <a:off x="575206" y="4948984"/>
            <a:ext cx="431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+mj-lt"/>
              </a:rPr>
              <a:t>Next </a:t>
            </a:r>
            <a:r>
              <a:rPr lang="es-ES" dirty="0" err="1">
                <a:latin typeface="+mj-lt"/>
              </a:rPr>
              <a:t>point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where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the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objective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function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is</a:t>
            </a:r>
            <a:r>
              <a:rPr lang="es-ES" dirty="0">
                <a:latin typeface="+mj-lt"/>
              </a:rPr>
              <a:t> </a:t>
            </a:r>
            <a:r>
              <a:rPr lang="es-ES" dirty="0" err="1">
                <a:latin typeface="+mj-lt"/>
              </a:rPr>
              <a:t>evaluated</a:t>
            </a:r>
            <a:r>
              <a:rPr lang="es-ES" dirty="0">
                <a:latin typeface="+mj-lt"/>
              </a:rPr>
              <a:t>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1C735C-60D9-3241-BD87-3BD587247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81" y="3407217"/>
            <a:ext cx="6101486" cy="13558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9522B93-4408-DD8E-F791-905244656765}"/>
              </a:ext>
            </a:extLst>
          </p:cNvPr>
          <p:cNvSpPr txBox="1"/>
          <p:nvPr/>
        </p:nvSpPr>
        <p:spPr>
          <a:xfrm>
            <a:off x="935893" y="1346142"/>
            <a:ext cx="6997145" cy="1154162"/>
          </a:xfrm>
          <a:prstGeom prst="rect">
            <a:avLst/>
          </a:prstGeom>
          <a:solidFill>
            <a:srgbClr val="FF6D43">
              <a:alpha val="25000"/>
            </a:srgbClr>
          </a:solidFill>
          <a:ln>
            <a:solidFill>
              <a:srgbClr val="FF6D43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D0EE60-12A1-3E4F-19F8-2DDE02108F66}"/>
                  </a:ext>
                </a:extLst>
              </p:cNvPr>
              <p:cNvSpPr txBox="1"/>
              <p:nvPr/>
            </p:nvSpPr>
            <p:spPr>
              <a:xfrm>
                <a:off x="7077201" y="3306546"/>
                <a:ext cx="44393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w</a:t>
                </a:r>
                <a:r>
                  <a:rPr lang="es-ES" dirty="0" err="1"/>
                  <a:t>here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s-E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s-ES" dirty="0"/>
                  <a:t> denote </a:t>
                </a:r>
                <a:r>
                  <a:rPr lang="es-ES" dirty="0" err="1"/>
                  <a:t>the</a:t>
                </a:r>
                <a:r>
                  <a:rPr lang="es-ES" dirty="0"/>
                  <a:t> PDF and CDF </a:t>
                </a:r>
                <a:r>
                  <a:rPr lang="es-ES" dirty="0" err="1"/>
                  <a:t>of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standard normal </a:t>
                </a:r>
                <a:r>
                  <a:rPr lang="es-ES" dirty="0" err="1"/>
                  <a:t>distribution</a:t>
                </a:r>
                <a:r>
                  <a:rPr lang="es-ES" dirty="0"/>
                  <a:t>, </a:t>
                </a:r>
                <a:r>
                  <a:rPr lang="es-ES" dirty="0" err="1"/>
                  <a:t>respectively</a:t>
                </a:r>
                <a:endParaRPr lang="es-E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D0EE60-12A1-3E4F-19F8-2DDE0210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201" y="3306546"/>
                <a:ext cx="4439393" cy="923330"/>
              </a:xfrm>
              <a:prstGeom prst="rect">
                <a:avLst/>
              </a:prstGeom>
              <a:blipFill>
                <a:blip r:embed="rId6"/>
                <a:stretch>
                  <a:fillRect l="-1236" t="-2632" b="-986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EEFAABF-95D3-D5F5-BD45-BC88DDA13912}"/>
              </a:ext>
            </a:extLst>
          </p:cNvPr>
          <p:cNvSpPr txBox="1"/>
          <p:nvPr/>
        </p:nvSpPr>
        <p:spPr>
          <a:xfrm>
            <a:off x="575206" y="4763103"/>
            <a:ext cx="7160124" cy="976398"/>
          </a:xfrm>
          <a:prstGeom prst="rect">
            <a:avLst/>
          </a:prstGeom>
          <a:solidFill>
            <a:srgbClr val="FF6D43">
              <a:alpha val="25000"/>
            </a:srgbClr>
          </a:solidFill>
          <a:ln>
            <a:solidFill>
              <a:srgbClr val="FF6D43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4955CFE-FEF5-CC15-D01A-B8121AAE81AE}"/>
              </a:ext>
            </a:extLst>
          </p:cNvPr>
          <p:cNvSpPr/>
          <p:nvPr/>
        </p:nvSpPr>
        <p:spPr>
          <a:xfrm>
            <a:off x="7930456" y="5223861"/>
            <a:ext cx="570994" cy="274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4A1C1C-E0D0-5840-3777-61CE2FBCB06C}"/>
              </a:ext>
            </a:extLst>
          </p:cNvPr>
          <p:cNvSpPr txBox="1"/>
          <p:nvPr/>
        </p:nvSpPr>
        <p:spPr>
          <a:xfrm>
            <a:off x="8746100" y="4759825"/>
            <a:ext cx="340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relies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surrogate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, so </a:t>
            </a:r>
            <a:r>
              <a:rPr lang="es-ES" dirty="0" err="1"/>
              <a:t>gradient-based</a:t>
            </a:r>
            <a:r>
              <a:rPr lang="es-ES" dirty="0"/>
              <a:t> </a:t>
            </a:r>
            <a:r>
              <a:rPr lang="es-ES" dirty="0" err="1"/>
              <a:t>optimizers</a:t>
            </a:r>
            <a:r>
              <a:rPr lang="es-ES" dirty="0"/>
              <a:t> can be </a:t>
            </a:r>
            <a:r>
              <a:rPr lang="es-ES" dirty="0" err="1"/>
              <a:t>used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934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9" grpId="0" animBg="1"/>
      <p:bldP spid="28" grpId="0"/>
      <p:bldP spid="30" grpId="0" animBg="1"/>
      <p:bldP spid="31" grpId="0" animBg="1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E1C4-C4B8-6C33-4F52-88632BE6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3.1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SQA: Set-up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F2A84-9635-B000-5171-6446CE10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12" y="1235675"/>
            <a:ext cx="8812774" cy="2900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E406D-4867-3523-45F9-624962B59205}"/>
              </a:ext>
            </a:extLst>
          </p:cNvPr>
          <p:cNvSpPr txBox="1"/>
          <p:nvPr/>
        </p:nvSpPr>
        <p:spPr>
          <a:xfrm>
            <a:off x="2803421" y="4791328"/>
            <a:ext cx="553997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b="1" dirty="0"/>
              <a:t>SQA </a:t>
            </a:r>
            <a:r>
              <a:rPr lang="es-ES" b="1" dirty="0" err="1"/>
              <a:t>parameters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</a:t>
            </a:r>
            <a:r>
              <a:rPr lang="es-ES" b="1" dirty="0" err="1"/>
              <a:t>optimize</a:t>
            </a:r>
            <a:r>
              <a:rPr lang="es-ES" b="1" dirty="0"/>
              <a:t>:</a:t>
            </a:r>
          </a:p>
          <a:p>
            <a:endParaRPr lang="es-ES" b="1" dirty="0"/>
          </a:p>
          <a:p>
            <a:r>
              <a:rPr lang="es-ES" b="1" dirty="0"/>
              <a:t>x</a:t>
            </a:r>
            <a:r>
              <a:rPr lang="es-ES" dirty="0"/>
              <a:t> = (beta, </a:t>
            </a:r>
            <a:r>
              <a:rPr lang="es-ES" dirty="0" err="1"/>
              <a:t>annealing_time</a:t>
            </a:r>
            <a:r>
              <a:rPr lang="es-ES" dirty="0"/>
              <a:t>, gamma_0, </a:t>
            </a:r>
            <a:r>
              <a:rPr lang="es-ES" dirty="0" err="1"/>
              <a:t>n_trotters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8227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3077C-9166-1BFA-F70F-A1F10F2C8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CAF3-D802-8149-5866-AF726D3A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3.2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SQA: </a:t>
            </a:r>
            <a:r>
              <a:rPr lang="es-ES" dirty="0" err="1"/>
              <a:t>Results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21E55-AE5D-F700-FFDB-94F1AB3C3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95" y="1107948"/>
            <a:ext cx="5846770" cy="4361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9B62E-0F04-953A-A96C-C21CDE693462}"/>
                  </a:ext>
                </a:extLst>
              </p:cNvPr>
              <p:cNvSpPr txBox="1"/>
              <p:nvPr/>
            </p:nvSpPr>
            <p:spPr>
              <a:xfrm>
                <a:off x="6896559" y="1608462"/>
                <a:ext cx="4583017" cy="503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Graph</a:t>
                </a:r>
                <a:r>
                  <a:rPr lang="es-ES" dirty="0"/>
                  <a:t> </a:t>
                </a:r>
                <a:r>
                  <a:rPr lang="es-ES" dirty="0" err="1"/>
                  <a:t>of</a:t>
                </a:r>
                <a:r>
                  <a:rPr lang="es-ES" dirty="0"/>
                  <a:t> 40 </a:t>
                </a:r>
                <a:r>
                  <a:rPr lang="es-ES" dirty="0" err="1"/>
                  <a:t>qubits</a:t>
                </a:r>
                <a:r>
                  <a:rPr lang="es-ES" dirty="0"/>
                  <a:t> </a:t>
                </a:r>
                <a:r>
                  <a:rPr lang="es-ES" dirty="0" err="1"/>
                  <a:t>given</a:t>
                </a:r>
                <a:r>
                  <a:rPr lang="es-ES" dirty="0"/>
                  <a:t> </a:t>
                </a:r>
                <a:r>
                  <a:rPr lang="es-ES" dirty="0" err="1"/>
                  <a:t>by</a:t>
                </a:r>
                <a:r>
                  <a:rPr lang="es-ES" dirty="0"/>
                  <a:t> Daniel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Minimum</a:t>
                </a:r>
                <a:r>
                  <a:rPr lang="es-ES" dirty="0"/>
                  <a:t> </a:t>
                </a:r>
                <a:r>
                  <a:rPr lang="es-ES" dirty="0" err="1"/>
                  <a:t>energy</a:t>
                </a:r>
                <a:r>
                  <a:rPr lang="es-ES" dirty="0"/>
                  <a:t> </a:t>
                </a:r>
                <a:r>
                  <a:rPr lang="es-ES" dirty="0" err="1"/>
                  <a:t>found</a:t>
                </a:r>
                <a:r>
                  <a:rPr lang="es-ES" dirty="0"/>
                  <a:t> 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s-ES" dirty="0"/>
                  <a:t>32.57</a:t>
                </a:r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Optimization</a:t>
                </a:r>
                <a:r>
                  <a:rPr lang="es-ES" dirty="0"/>
                  <a:t> </a:t>
                </a:r>
                <a:r>
                  <a:rPr lang="es-ES" dirty="0" err="1"/>
                  <a:t>took</a:t>
                </a:r>
                <a:r>
                  <a:rPr lang="es-ES" dirty="0"/>
                  <a:t> </a:t>
                </a:r>
                <a:r>
                  <a:rPr lang="es-ES" dirty="0" err="1"/>
                  <a:t>around</a:t>
                </a:r>
                <a:r>
                  <a:rPr lang="es-ES" dirty="0"/>
                  <a:t> 7 </a:t>
                </a:r>
                <a:r>
                  <a:rPr lang="es-ES" dirty="0" err="1"/>
                  <a:t>hours</a:t>
                </a:r>
                <a:endParaRPr lang="es-ES" dirty="0"/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energy</a:t>
                </a:r>
                <a:r>
                  <a:rPr lang="es-ES" dirty="0"/>
                  <a:t> </a:t>
                </a:r>
                <a:r>
                  <a:rPr lang="es-ES" dirty="0" err="1"/>
                  <a:t>does</a:t>
                </a:r>
                <a:r>
                  <a:rPr lang="es-ES" dirty="0"/>
                  <a:t> </a:t>
                </a:r>
                <a:r>
                  <a:rPr lang="es-ES" dirty="0" err="1"/>
                  <a:t>not</a:t>
                </a:r>
                <a:r>
                  <a:rPr lang="es-ES" dirty="0"/>
                  <a:t> </a:t>
                </a:r>
                <a:r>
                  <a:rPr lang="es-ES" dirty="0" err="1"/>
                  <a:t>decrease</a:t>
                </a:r>
                <a:r>
                  <a:rPr lang="es-ES" dirty="0"/>
                  <a:t> </a:t>
                </a:r>
                <a:r>
                  <a:rPr lang="es-ES" dirty="0" err="1"/>
                  <a:t>with</a:t>
                </a:r>
                <a:r>
                  <a:rPr lang="es-ES" dirty="0"/>
                  <a:t> </a:t>
                </a: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iteration</a:t>
                </a:r>
                <a:r>
                  <a:rPr lang="es-ES" dirty="0"/>
                  <a:t> </a:t>
                </a:r>
                <a:r>
                  <a:rPr lang="es-ES" dirty="0" err="1"/>
                  <a:t>number</a:t>
                </a:r>
                <a:endParaRPr lang="es-ES" dirty="0"/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 err="1"/>
                  <a:t>The</a:t>
                </a:r>
                <a:r>
                  <a:rPr lang="es-ES" dirty="0"/>
                  <a:t> </a:t>
                </a:r>
                <a:r>
                  <a:rPr lang="es-ES" dirty="0" err="1"/>
                  <a:t>energy</a:t>
                </a:r>
                <a:r>
                  <a:rPr lang="es-ES" dirty="0"/>
                  <a:t> </a:t>
                </a:r>
                <a:r>
                  <a:rPr lang="es-ES" dirty="0" err="1"/>
                  <a:t>landscape</a:t>
                </a:r>
                <a:r>
                  <a:rPr lang="es-ES" dirty="0"/>
                  <a:t> </a:t>
                </a:r>
                <a:r>
                  <a:rPr lang="es-ES" dirty="0" err="1"/>
                  <a:t>seems</a:t>
                </a:r>
                <a:r>
                  <a:rPr lang="es-ES" dirty="0"/>
                  <a:t> </a:t>
                </a:r>
                <a:r>
                  <a:rPr lang="es-ES" dirty="0" err="1"/>
                  <a:t>very</a:t>
                </a:r>
                <a:r>
                  <a:rPr lang="es-ES" dirty="0"/>
                  <a:t> </a:t>
                </a:r>
                <a:r>
                  <a:rPr lang="es-ES" dirty="0" err="1"/>
                  <a:t>rugged</a:t>
                </a:r>
                <a:r>
                  <a:rPr lang="es-ES" dirty="0"/>
                  <a:t>, </a:t>
                </a:r>
                <a:r>
                  <a:rPr lang="es-ES" dirty="0" err="1"/>
                  <a:t>which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compatible </a:t>
                </a:r>
                <a:r>
                  <a:rPr lang="es-ES" dirty="0" err="1"/>
                  <a:t>with</a:t>
                </a:r>
                <a:r>
                  <a:rPr lang="es-ES" dirty="0"/>
                  <a:t> </a:t>
                </a:r>
                <a:r>
                  <a:rPr lang="es-ES" dirty="0" err="1"/>
                  <a:t>Daniel’s</a:t>
                </a:r>
                <a:r>
                  <a:rPr lang="es-ES" dirty="0"/>
                  <a:t> </a:t>
                </a:r>
                <a:r>
                  <a:rPr lang="es-ES" dirty="0" err="1"/>
                  <a:t>analyses</a:t>
                </a:r>
                <a:endParaRPr lang="es-ES" dirty="0"/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BO </a:t>
                </a:r>
                <a:r>
                  <a:rPr lang="es-ES" dirty="0" err="1"/>
                  <a:t>seems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be </a:t>
                </a:r>
                <a:r>
                  <a:rPr lang="es-ES" dirty="0" err="1"/>
                  <a:t>doing</a:t>
                </a:r>
                <a:r>
                  <a:rPr lang="es-ES" dirty="0"/>
                  <a:t> </a:t>
                </a:r>
                <a:r>
                  <a:rPr lang="es-ES" dirty="0" err="1"/>
                  <a:t>simply</a:t>
                </a:r>
                <a:r>
                  <a:rPr lang="es-ES" dirty="0"/>
                  <a:t> a </a:t>
                </a:r>
                <a:r>
                  <a:rPr lang="es-ES" dirty="0" err="1"/>
                  <a:t>random</a:t>
                </a:r>
                <a:r>
                  <a:rPr lang="es-ES" dirty="0"/>
                  <a:t> </a:t>
                </a:r>
                <a:r>
                  <a:rPr lang="es-ES" dirty="0" err="1"/>
                  <a:t>search</a:t>
                </a:r>
                <a:endParaRPr lang="es-ES" dirty="0"/>
              </a:p>
              <a:p>
                <a:pPr marL="285750" indent="-28575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s-ES" dirty="0"/>
                  <a:t>Can </a:t>
                </a:r>
                <a:r>
                  <a:rPr lang="es-ES" dirty="0" err="1"/>
                  <a:t>it</a:t>
                </a:r>
                <a:r>
                  <a:rPr lang="es-ES" dirty="0"/>
                  <a:t> be done </a:t>
                </a:r>
                <a:r>
                  <a:rPr lang="es-ES" dirty="0" err="1"/>
                  <a:t>better</a:t>
                </a:r>
                <a:r>
                  <a:rPr lang="es-ES" dirty="0"/>
                  <a:t>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69B62E-0F04-953A-A96C-C21CDE69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559" y="1608462"/>
                <a:ext cx="4583017" cy="5032147"/>
              </a:xfrm>
              <a:prstGeom prst="rect">
                <a:avLst/>
              </a:prstGeom>
              <a:blipFill>
                <a:blip r:embed="rId3"/>
                <a:stretch>
                  <a:fillRect l="-798" t="-60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7A6DC1D-D09D-4895-12E0-B5B044178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947" y="5638900"/>
            <a:ext cx="2390910" cy="10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FE7F5-F8A9-24C6-9FF7-3DDC49293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2BFD-F3AB-ABC6-9C3C-18CD485F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3.2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SQA: </a:t>
            </a:r>
            <a:r>
              <a:rPr lang="es-ES" dirty="0" err="1"/>
              <a:t>Results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F2063-95A5-1E0D-FCE9-37A57177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80" y="1693389"/>
            <a:ext cx="4732076" cy="3530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6BDBDB-6D96-086E-742A-08AF133B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35" y="1693389"/>
            <a:ext cx="4894348" cy="36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72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295D0-D3FC-F3EB-2D05-611B09EE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9874-8FED-21DB-1ED3-42209060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3.2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SQA: </a:t>
            </a:r>
            <a:r>
              <a:rPr lang="es-ES" dirty="0" err="1"/>
              <a:t>Results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1D5F01-D251-541C-70F4-86402892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82" y="1854664"/>
            <a:ext cx="4690329" cy="34991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7D7DDE-3463-7D3C-C372-4571E5A8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418" y="1854664"/>
            <a:ext cx="4935560" cy="368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16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E41FF-926D-801E-B0EF-A4AABDB76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51B9-E61B-3901-5743-C80F97DD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3.2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SQA: </a:t>
            </a:r>
            <a:r>
              <a:rPr lang="es-ES" dirty="0" err="1"/>
              <a:t>Results</a:t>
            </a:r>
            <a:endParaRPr lang="es-ES" dirty="0"/>
          </a:p>
        </p:txBody>
      </p:sp>
      <p:pic>
        <p:nvPicPr>
          <p:cNvPr id="4" name="Picture 3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ACFFD24B-C6A0-ADF6-2FFE-31B904713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17" y="1355621"/>
            <a:ext cx="7006000" cy="5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52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2E6BB-37CF-B853-0A92-BED9F772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ED8B-8E91-5984-7506-4DDAFFE4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3.2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SQA: </a:t>
            </a:r>
            <a:r>
              <a:rPr lang="es-ES" dirty="0" err="1"/>
              <a:t>Results</a:t>
            </a:r>
            <a:endParaRPr lang="es-ES" dirty="0"/>
          </a:p>
        </p:txBody>
      </p:sp>
      <p:pic>
        <p:nvPicPr>
          <p:cNvPr id="5" name="Picture 4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81CB5CC5-C6D8-A35A-860B-6429A17A8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70" y="1597794"/>
            <a:ext cx="5094148" cy="3820611"/>
          </a:xfrm>
          <a:prstGeom prst="rect">
            <a:avLst/>
          </a:prstGeom>
        </p:spPr>
      </p:pic>
      <p:pic>
        <p:nvPicPr>
          <p:cNvPr id="7" name="Picture 6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287C557F-5817-6213-DE5F-AED5AAB21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9" y="1540040"/>
            <a:ext cx="5381357" cy="40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50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1834-0CA2-298A-1963-0DFD6C691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10A1-7728-8EE3-6220-DA08E3C3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3.2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hyperparameter</a:t>
            </a:r>
            <a:r>
              <a:rPr lang="es-ES" dirty="0"/>
              <a:t> </a:t>
            </a:r>
            <a:r>
              <a:rPr lang="es-ES" dirty="0" err="1"/>
              <a:t>tuning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SQA: </a:t>
            </a:r>
            <a:r>
              <a:rPr lang="es-ES" dirty="0" err="1"/>
              <a:t>Results</a:t>
            </a:r>
            <a:endParaRPr lang="es-ES" dirty="0"/>
          </a:p>
        </p:txBody>
      </p:sp>
      <p:pic>
        <p:nvPicPr>
          <p:cNvPr id="9" name="Picture 8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C1BF5009-E961-29F2-E00B-4748217D6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6402"/>
            <a:ext cx="4844716" cy="3633537"/>
          </a:xfrm>
          <a:prstGeom prst="rect">
            <a:avLst/>
          </a:prstGeom>
        </p:spPr>
      </p:pic>
      <p:pic>
        <p:nvPicPr>
          <p:cNvPr id="11" name="Picture 10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3FA9DA19-CF6E-DC57-B830-B08C859D2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86" y="1710900"/>
            <a:ext cx="5256221" cy="39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40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4EA66-F1F6-391B-4738-6C1842043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2193-7E72-EB17-4109-3F0F2B13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Conclusions</a:t>
            </a:r>
            <a:r>
              <a:rPr lang="es-ES" dirty="0"/>
              <a:t> &amp; </a:t>
            </a:r>
            <a:r>
              <a:rPr lang="es-ES" dirty="0" err="1"/>
              <a:t>outlook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14881-F5CA-356A-A030-9AC811E714F7}"/>
              </a:ext>
            </a:extLst>
          </p:cNvPr>
          <p:cNvSpPr txBox="1"/>
          <p:nvPr/>
        </p:nvSpPr>
        <p:spPr>
          <a:xfrm>
            <a:off x="782198" y="1586429"/>
            <a:ext cx="100253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Although</a:t>
            </a:r>
            <a:r>
              <a:rPr lang="es-ES" dirty="0"/>
              <a:t> </a:t>
            </a:r>
            <a:r>
              <a:rPr lang="es-ES" dirty="0" err="1"/>
              <a:t>Bayesian</a:t>
            </a:r>
            <a:r>
              <a:rPr lang="es-ES" dirty="0"/>
              <a:t>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show </a:t>
            </a:r>
            <a:r>
              <a:rPr lang="es-ES" dirty="0" err="1"/>
              <a:t>convergence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lowest</a:t>
            </a:r>
            <a:r>
              <a:rPr lang="es-ES" dirty="0"/>
              <a:t> </a:t>
            </a:r>
            <a:r>
              <a:rPr lang="es-ES" dirty="0" err="1"/>
              <a:t>energy</a:t>
            </a:r>
            <a:r>
              <a:rPr lang="es-ES" dirty="0"/>
              <a:t> </a:t>
            </a:r>
            <a:r>
              <a:rPr lang="es-ES" dirty="0" err="1"/>
              <a:t>found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good</a:t>
            </a:r>
            <a:r>
              <a:rPr lang="es-ES" dirty="0"/>
              <a:t>, </a:t>
            </a:r>
            <a:r>
              <a:rPr lang="es-ES" dirty="0" err="1"/>
              <a:t>comparing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Daniel’s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s-ES" dirty="0"/>
              <a:t>I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sure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implementation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100% </a:t>
            </a:r>
            <a:r>
              <a:rPr lang="es-ES" dirty="0" err="1"/>
              <a:t>correct</a:t>
            </a:r>
            <a:r>
              <a:rPr lang="es-ES" dirty="0"/>
              <a:t>,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applying</a:t>
            </a:r>
            <a:r>
              <a:rPr lang="es-ES" dirty="0"/>
              <a:t> </a:t>
            </a:r>
            <a:r>
              <a:rPr lang="es-ES" dirty="0" err="1"/>
              <a:t>Bayesian</a:t>
            </a:r>
            <a:r>
              <a:rPr lang="es-ES" dirty="0"/>
              <a:t>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previously</a:t>
            </a:r>
            <a:r>
              <a:rPr lang="es-ES" dirty="0"/>
              <a:t> </a:t>
            </a:r>
            <a:r>
              <a:rPr lang="es-ES" dirty="0" err="1"/>
              <a:t>analysed</a:t>
            </a:r>
            <a:r>
              <a:rPr lang="es-ES" dirty="0"/>
              <a:t> </a:t>
            </a:r>
            <a:r>
              <a:rPr lang="es-ES" dirty="0" err="1"/>
              <a:t>objective</a:t>
            </a:r>
            <a:r>
              <a:rPr lang="es-ES" dirty="0"/>
              <a:t> </a:t>
            </a:r>
            <a:r>
              <a:rPr lang="es-ES" dirty="0" err="1"/>
              <a:t>functions</a:t>
            </a:r>
            <a:r>
              <a:rPr lang="es-ES" dirty="0"/>
              <a:t>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Make</a:t>
            </a:r>
            <a:r>
              <a:rPr lang="es-ES" dirty="0"/>
              <a:t> a </a:t>
            </a:r>
            <a:r>
              <a:rPr lang="es-ES" dirty="0" err="1"/>
              <a:t>further</a:t>
            </a:r>
            <a:r>
              <a:rPr lang="es-ES" dirty="0"/>
              <a:t> </a:t>
            </a:r>
            <a:r>
              <a:rPr lang="es-ES" dirty="0" err="1"/>
              <a:t>comparison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performance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Bayesian</a:t>
            </a:r>
            <a:r>
              <a:rPr lang="es-ES" dirty="0"/>
              <a:t> </a:t>
            </a:r>
            <a:r>
              <a:rPr lang="es-ES" dirty="0" err="1"/>
              <a:t>optimization</a:t>
            </a:r>
            <a:r>
              <a:rPr lang="es-ES" dirty="0"/>
              <a:t> </a:t>
            </a:r>
            <a:r>
              <a:rPr lang="es-ES" dirty="0" err="1"/>
              <a:t>compared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Daniel’s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 and </a:t>
            </a:r>
            <a:r>
              <a:rPr lang="es-ES" dirty="0" err="1"/>
              <a:t>heuristics</a:t>
            </a:r>
            <a:r>
              <a:rPr lang="es-ES" dirty="0"/>
              <a:t>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noisy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SQA?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in: </a:t>
            </a:r>
            <a:r>
              <a:rPr lang="es-ES" dirty="0">
                <a:hlinkClick r:id="rId2"/>
              </a:rPr>
              <a:t>https://github.com/cesar-hernando/QML/tree/main/SQA-BO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329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51F20-3AF6-9A01-0D28-06056E90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6AA4-602E-2CA0-EB68-D3E9026FD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5245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7339C-E9FF-7881-E5F4-0DF0ADFC0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CF97-3E2B-01A7-EE0D-621CFF4A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review of QSVM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62513C-35A1-0F9B-A872-AAF399155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" y="2702560"/>
            <a:ext cx="4773735" cy="3269368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2B48A0-D07A-5181-9C51-E50766EC0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08" y="2702560"/>
            <a:ext cx="5045791" cy="3078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06236-A902-F211-D3A9-396152A0426F}"/>
              </a:ext>
            </a:extLst>
          </p:cNvPr>
          <p:cNvSpPr txBox="1"/>
          <p:nvPr/>
        </p:nvSpPr>
        <p:spPr>
          <a:xfrm>
            <a:off x="640080" y="1239520"/>
            <a:ext cx="1050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 </a:t>
            </a:r>
            <a:r>
              <a:rPr lang="es-ES" dirty="0" err="1"/>
              <a:t>addition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previously</a:t>
            </a:r>
            <a:r>
              <a:rPr lang="es-ES" dirty="0"/>
              <a:t> </a:t>
            </a:r>
            <a:r>
              <a:rPr lang="es-ES" dirty="0" err="1"/>
              <a:t>wine</a:t>
            </a:r>
            <a:r>
              <a:rPr lang="es-ES" dirty="0"/>
              <a:t> </a:t>
            </a:r>
            <a:r>
              <a:rPr lang="es-ES" dirty="0" err="1"/>
              <a:t>classification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, a more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still</a:t>
            </a:r>
            <a:r>
              <a:rPr lang="es-ES" dirty="0"/>
              <a:t> </a:t>
            </a:r>
            <a:r>
              <a:rPr lang="es-ES" dirty="0" err="1"/>
              <a:t>tractable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utilized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6066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B5BC-EFAC-C696-3075-446E33FCB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016" y="2611263"/>
            <a:ext cx="3591339" cy="68214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E408F-D1CA-E0D6-DC68-3A8E21654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016" y="3831527"/>
            <a:ext cx="3388716" cy="192738"/>
          </a:xfrm>
        </p:spPr>
        <p:txBody>
          <a:bodyPr/>
          <a:lstStyle/>
          <a:p>
            <a:r>
              <a:rPr lang="en-US" dirty="0"/>
              <a:t>For more information, contact: </a:t>
            </a:r>
          </a:p>
          <a:p>
            <a:r>
              <a:rPr lang="en-US" dirty="0">
                <a:hlinkClick r:id="rId2"/>
              </a:rPr>
              <a:t>cesar.hernando22@gmail.com</a:t>
            </a:r>
            <a:endParaRPr lang="en-US" dirty="0"/>
          </a:p>
          <a:p>
            <a:r>
              <a:rPr lang="en-US" dirty="0">
                <a:hlinkClick r:id="rId3"/>
              </a:rPr>
              <a:t>cesar.Hernando@atos.net</a:t>
            </a:r>
            <a:endParaRPr lang="en-US" dirty="0"/>
          </a:p>
          <a:p>
            <a:r>
              <a:rPr lang="en-US" dirty="0">
                <a:hlinkClick r:id="rId4"/>
              </a:rPr>
              <a:t>chernandodelaf@tudelft.nl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24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6A766-52E5-2DC1-DA25-DC43E806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B5E16-A3BC-D7A5-B2B5-C54B6569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review of QSVM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3818B9-488F-8846-6550-1C0723868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9" y="1727200"/>
            <a:ext cx="5569559" cy="41771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8277F1-C97D-27F7-C612-5D5A64760740}"/>
              </a:ext>
            </a:extLst>
          </p:cNvPr>
          <p:cNvSpPr txBox="1"/>
          <p:nvPr/>
        </p:nvSpPr>
        <p:spPr>
          <a:xfrm>
            <a:off x="589280" y="1036320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Wine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s-ES" dirty="0"/>
          </a:p>
        </p:txBody>
      </p:sp>
      <p:pic>
        <p:nvPicPr>
          <p:cNvPr id="7" name="Picture 6" descr="A graph of a number of reduced features&#10;&#10;AI-generated content may be incorrect.">
            <a:extLst>
              <a:ext uri="{FF2B5EF4-FFF2-40B4-BE49-F238E27FC236}">
                <a16:creationId xmlns:a16="http://schemas.microsoft.com/office/drawing/2014/main" id="{D27ADAE0-7EAF-9A98-EFF0-30480CD91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39" y="1727200"/>
            <a:ext cx="5569558" cy="417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83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3775F-8C59-69F3-AF74-FE11520C4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139C5-6970-C262-4482-D0C3C7DC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review of QSVM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9773C-BD2D-9411-027C-5CBD6F707218}"/>
              </a:ext>
            </a:extLst>
          </p:cNvPr>
          <p:cNvSpPr txBox="1"/>
          <p:nvPr/>
        </p:nvSpPr>
        <p:spPr>
          <a:xfrm>
            <a:off x="589280" y="1036320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Breast</a:t>
            </a:r>
            <a:r>
              <a:rPr lang="es-ES" dirty="0"/>
              <a:t> </a:t>
            </a:r>
            <a:r>
              <a:rPr lang="es-ES" dirty="0" err="1"/>
              <a:t>cancer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s-ES" dirty="0"/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ECB8901-A26E-BDB6-91CA-31D9CF60D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99" y="1708781"/>
            <a:ext cx="5852172" cy="4389129"/>
          </a:xfrm>
          <a:prstGeom prst="rect">
            <a:avLst/>
          </a:prstGeom>
        </p:spPr>
      </p:pic>
      <p:pic>
        <p:nvPicPr>
          <p:cNvPr id="19" name="Picture 18" descr="A graph of a number of reduced features&#10;&#10;AI-generated content may be incorrect.">
            <a:extLst>
              <a:ext uri="{FF2B5EF4-FFF2-40B4-BE49-F238E27FC236}">
                <a16:creationId xmlns:a16="http://schemas.microsoft.com/office/drawing/2014/main" id="{3489D9FC-2137-42AF-285B-69A79CBFA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49421"/>
            <a:ext cx="5648960" cy="42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5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0A018-73F6-D048-8DB2-A8716D5EB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564E-9A76-C4DB-8DBD-19E94BE7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review of QSVM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53EDF-3E62-1998-9CAA-6A8C4D8AE4CB}"/>
              </a:ext>
            </a:extLst>
          </p:cNvPr>
          <p:cNvSpPr txBox="1"/>
          <p:nvPr/>
        </p:nvSpPr>
        <p:spPr>
          <a:xfrm>
            <a:off x="497840" y="1234441"/>
            <a:ext cx="1101344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u="sng" dirty="0" err="1"/>
              <a:t>Conclusions</a:t>
            </a:r>
            <a:endParaRPr lang="es-ES" u="sng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Angle </a:t>
            </a:r>
            <a:r>
              <a:rPr lang="es-ES" dirty="0" err="1"/>
              <a:t>encoding</a:t>
            </a:r>
            <a:r>
              <a:rPr lang="es-ES" dirty="0"/>
              <a:t> </a:t>
            </a:r>
            <a:r>
              <a:rPr lang="es-ES" dirty="0" err="1"/>
              <a:t>achieves</a:t>
            </a:r>
            <a:r>
              <a:rPr lang="es-ES" dirty="0"/>
              <a:t> a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accuracy</a:t>
            </a:r>
            <a:r>
              <a:rPr lang="es-ES" dirty="0"/>
              <a:t> and has a </a:t>
            </a: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computational</a:t>
            </a:r>
            <a:r>
              <a:rPr lang="es-ES" dirty="0"/>
              <a:t> time </a:t>
            </a:r>
            <a:r>
              <a:rPr lang="es-ES" dirty="0" err="1"/>
              <a:t>scaling</a:t>
            </a:r>
            <a:r>
              <a:rPr lang="es-ES" dirty="0"/>
              <a:t> </a:t>
            </a:r>
            <a:r>
              <a:rPr lang="es-ES" dirty="0" err="1"/>
              <a:t>compared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ZZ 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map</a:t>
            </a:r>
            <a:endParaRPr lang="es-E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rotation</a:t>
            </a:r>
            <a:r>
              <a:rPr lang="es-ES" dirty="0"/>
              <a:t> axis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irrelevant</a:t>
            </a:r>
            <a:r>
              <a:rPr lang="es-ES" dirty="0"/>
              <a:t> in </a:t>
            </a:r>
            <a:r>
              <a:rPr lang="es-ES" dirty="0" err="1"/>
              <a:t>terms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accuracy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rotation</a:t>
            </a:r>
            <a:r>
              <a:rPr lang="es-ES" dirty="0"/>
              <a:t> </a:t>
            </a:r>
            <a:r>
              <a:rPr lang="es-ES" dirty="0" err="1"/>
              <a:t>around</a:t>
            </a:r>
            <a:r>
              <a:rPr lang="es-ES" dirty="0"/>
              <a:t> Z has a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computational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due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Hadamard</a:t>
            </a:r>
            <a:r>
              <a:rPr lang="es-ES" dirty="0"/>
              <a:t> gates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datasets</a:t>
            </a:r>
            <a:r>
              <a:rPr lang="es-ES" dirty="0"/>
              <a:t> show a non-</a:t>
            </a:r>
            <a:r>
              <a:rPr lang="es-ES" dirty="0" err="1"/>
              <a:t>monotous</a:t>
            </a:r>
            <a:r>
              <a:rPr lang="es-ES" dirty="0"/>
              <a:t> </a:t>
            </a:r>
            <a:r>
              <a:rPr lang="es-ES" dirty="0" err="1"/>
              <a:t>dependence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PCA-</a:t>
            </a:r>
            <a:r>
              <a:rPr lang="es-ES" dirty="0" err="1"/>
              <a:t>reduced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s-E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QSVM </a:t>
            </a:r>
            <a:r>
              <a:rPr lang="es-ES" dirty="0" err="1"/>
              <a:t>learns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predict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corresponding</a:t>
            </a:r>
            <a:r>
              <a:rPr lang="es-ES" dirty="0"/>
              <a:t> </a:t>
            </a:r>
            <a:r>
              <a:rPr lang="es-ES" dirty="0" err="1"/>
              <a:t>label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high</a:t>
            </a:r>
            <a:r>
              <a:rPr lang="es-ES" dirty="0"/>
              <a:t> </a:t>
            </a:r>
            <a:r>
              <a:rPr lang="es-ES" dirty="0" err="1"/>
              <a:t>accuracy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817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185C1-1B5B-1B01-6175-5FCD5C6F5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F2EC2-D468-E509-4490-34AB41D2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review of QSVM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2E0AE-6A57-D50E-DB3B-688575FC867A}"/>
              </a:ext>
            </a:extLst>
          </p:cNvPr>
          <p:cNvSpPr txBox="1"/>
          <p:nvPr/>
        </p:nvSpPr>
        <p:spPr>
          <a:xfrm>
            <a:off x="497840" y="1234441"/>
            <a:ext cx="11013440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s-ES" u="sng" dirty="0" err="1"/>
              <a:t>Deliverables</a:t>
            </a:r>
            <a:endParaRPr lang="es-ES" u="sng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A QSVM </a:t>
            </a:r>
            <a:r>
              <a:rPr lang="es-ES" dirty="0" err="1"/>
              <a:t>class</a:t>
            </a:r>
            <a:r>
              <a:rPr lang="es-ES" dirty="0"/>
              <a:t>,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agnostic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(myqml.py)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A </a:t>
            </a:r>
            <a:r>
              <a:rPr lang="es-ES" dirty="0" err="1"/>
              <a:t>Jupyter</a:t>
            </a:r>
            <a:r>
              <a:rPr lang="es-ES" dirty="0"/>
              <a:t> notebook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documentation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class</a:t>
            </a:r>
            <a:r>
              <a:rPr lang="es-ES" dirty="0"/>
              <a:t> (</a:t>
            </a:r>
            <a:r>
              <a:rPr lang="es-ES" dirty="0" err="1"/>
              <a:t>qsvm_documentation.ipynb</a:t>
            </a:r>
            <a:r>
              <a:rPr lang="es-ES" dirty="0"/>
              <a:t>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/>
              <a:t>A </a:t>
            </a:r>
            <a:r>
              <a:rPr lang="es-ES" dirty="0" err="1"/>
              <a:t>Jupyter</a:t>
            </a:r>
            <a:r>
              <a:rPr lang="es-ES" dirty="0"/>
              <a:t> notebook tutorial </a:t>
            </a:r>
            <a:r>
              <a:rPr lang="es-ES" dirty="0" err="1"/>
              <a:t>explaining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QSVM </a:t>
            </a:r>
            <a:r>
              <a:rPr lang="es-ES" dirty="0" err="1"/>
              <a:t>algorithm</a:t>
            </a:r>
            <a:r>
              <a:rPr lang="es-ES" dirty="0"/>
              <a:t> and </a:t>
            </a:r>
            <a:r>
              <a:rPr lang="es-ES" dirty="0" err="1"/>
              <a:t>implementing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datasets</a:t>
            </a:r>
            <a:r>
              <a:rPr lang="es-ES" dirty="0"/>
              <a:t> (example_qsvm.py)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file </a:t>
            </a:r>
            <a:r>
              <a:rPr lang="es-ES" dirty="0" err="1"/>
              <a:t>which</a:t>
            </a:r>
            <a:r>
              <a:rPr lang="es-ES" dirty="0"/>
              <a:t> varies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map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PCA-</a:t>
            </a:r>
            <a:r>
              <a:rPr lang="es-ES" dirty="0" err="1"/>
              <a:t>reduced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dirty="0"/>
              <a:t> (analysis_qsvm.py) and a file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plot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 (plot_qsvm.py)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BEA35-F1FA-892C-D5DD-D43F3E3D5165}"/>
              </a:ext>
            </a:extLst>
          </p:cNvPr>
          <p:cNvSpPr txBox="1"/>
          <p:nvPr/>
        </p:nvSpPr>
        <p:spPr>
          <a:xfrm>
            <a:off x="690880" y="5049520"/>
            <a:ext cx="900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Link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github</a:t>
            </a:r>
            <a:r>
              <a:rPr lang="es-ES" dirty="0"/>
              <a:t> </a:t>
            </a:r>
            <a:r>
              <a:rPr lang="es-ES" dirty="0" err="1"/>
              <a:t>repository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https://github.com/cesar-hernando/QML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98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inCo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6D43"/>
      </a:accent1>
      <a:accent2>
        <a:srgbClr val="002D3C"/>
      </a:accent2>
      <a:accent3>
        <a:srgbClr val="ECECED"/>
      </a:accent3>
      <a:accent4>
        <a:srgbClr val="000000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Eviden">
      <a:majorFont>
        <a:latin typeface="Montserrat 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viden Orange">
      <a:srgbClr val="FF6D43"/>
    </a:custClr>
    <a:custClr name="Deep Blue">
      <a:srgbClr val="002D3C"/>
    </a:custClr>
    <a:custClr name="Light Gray">
      <a:srgbClr val="ECECED"/>
    </a:custClr>
    <a:custClr name="Black">
      <a:srgbClr val="000000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Eviden PPT Template - For internal use" id="{7879EF02-28AF-4C82-BCCF-A7FB73DA30DF}" vid="{0152AC94-A599-40A5-B759-8C2961F152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Progress presentation 30-07-2025</Template>
  <TotalTime>1</TotalTime>
  <Words>2539</Words>
  <Application>Microsoft Office PowerPoint</Application>
  <PresentationFormat>Widescreen</PresentationFormat>
  <Paragraphs>255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Calibri</vt:lpstr>
      <vt:lpstr>Cambria Math</vt:lpstr>
      <vt:lpstr>Lucida Sans Unicode</vt:lpstr>
      <vt:lpstr>Montserrat</vt:lpstr>
      <vt:lpstr>Montserrat Bold</vt:lpstr>
      <vt:lpstr>Montserrat Medium</vt:lpstr>
      <vt:lpstr>Montserrat Regular</vt:lpstr>
      <vt:lpstr>Montserrat SemiBold</vt:lpstr>
      <vt:lpstr>Raleway Light</vt:lpstr>
      <vt:lpstr>Wingdings</vt:lpstr>
      <vt:lpstr>Office Theme</vt:lpstr>
      <vt:lpstr>Progress presentation</vt:lpstr>
      <vt:lpstr>PowerPoint Presentation</vt:lpstr>
      <vt:lpstr>PowerPoint Presentation</vt:lpstr>
      <vt:lpstr>Results review of QSVM</vt:lpstr>
      <vt:lpstr>Results review of QSVM</vt:lpstr>
      <vt:lpstr>Results review of QSVM</vt:lpstr>
      <vt:lpstr>Results review of QSVM</vt:lpstr>
      <vt:lpstr>Results review of QSVM</vt:lpstr>
      <vt:lpstr>Results review of QSVM</vt:lpstr>
      <vt:lpstr>Questions?</vt:lpstr>
      <vt:lpstr>In the last presentation…</vt:lpstr>
      <vt:lpstr>PowerPoint Presentation</vt:lpstr>
      <vt:lpstr>PowerPoint Presentation</vt:lpstr>
      <vt:lpstr>1. Introduction to Unsupervised generative learning</vt:lpstr>
      <vt:lpstr>1. Introduction to Unsupervised generative learning</vt:lpstr>
      <vt:lpstr>1. Introduction to Unsupervised generative learning</vt:lpstr>
      <vt:lpstr>2. Quantum circuit Born machine: Overview</vt:lpstr>
      <vt:lpstr>2. Quantum circuit Born machine: Technical details</vt:lpstr>
      <vt:lpstr>2. Quantum circuit Born machine: Technical details</vt:lpstr>
      <vt:lpstr>3. Bars and Stripes dataset </vt:lpstr>
      <vt:lpstr>4. Results: Memorization</vt:lpstr>
      <vt:lpstr>4. Results: Memorization</vt:lpstr>
      <vt:lpstr>4. Results: Memorization</vt:lpstr>
      <vt:lpstr>4. Results: Memorization</vt:lpstr>
      <vt:lpstr>4. Results: Memorization</vt:lpstr>
      <vt:lpstr>4. Results: Generalization</vt:lpstr>
      <vt:lpstr>4. Results: Generalization</vt:lpstr>
      <vt:lpstr>5. Conclusions &amp; Outlook</vt:lpstr>
      <vt:lpstr>Questions?</vt:lpstr>
      <vt:lpstr>PowerPoint Presentation</vt:lpstr>
      <vt:lpstr>PowerPoint Presentation</vt:lpstr>
      <vt:lpstr>1. Overview of Bayesian optimization (BO) and its Applications</vt:lpstr>
      <vt:lpstr>1. Overview of Bayesian optimization (BO) and its Applications</vt:lpstr>
      <vt:lpstr>1. Overview of Bayesian optimization (BO) and its Applications</vt:lpstr>
      <vt:lpstr>2. Description of the algorithm</vt:lpstr>
      <vt:lpstr>2. Description of the algorithm</vt:lpstr>
      <vt:lpstr>2. 1. Technical details: Gaussian process regressor</vt:lpstr>
      <vt:lpstr>2. 1. Technical details: Gaussian process regressor</vt:lpstr>
      <vt:lpstr>2. 2. Technical details</vt:lpstr>
      <vt:lpstr>2. 2. Technical details: Acquisition function</vt:lpstr>
      <vt:lpstr>3.1 Application to hyperparameter tuning of SQA: Set-up</vt:lpstr>
      <vt:lpstr>3.2 Application to hyperparameter tuning of SQA: Results</vt:lpstr>
      <vt:lpstr>3.2 Application to hyperparameter tuning of SQA: Results</vt:lpstr>
      <vt:lpstr>3.2 Application to hyperparameter tuning of SQA: Results</vt:lpstr>
      <vt:lpstr>3.2 Application to hyperparameter tuning of SQA: Results</vt:lpstr>
      <vt:lpstr>3.2 Application to hyperparameter tuning of SQA: Results</vt:lpstr>
      <vt:lpstr>3.2 Application to hyperparameter tuning of SQA: Results</vt:lpstr>
      <vt:lpstr>4. Conclusions &amp; outlook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 Hernando De la Fuente</dc:creator>
  <cp:lastModifiedBy>Cesar Hernando De la Fuente</cp:lastModifiedBy>
  <cp:revision>1</cp:revision>
  <dcterms:created xsi:type="dcterms:W3CDTF">2025-08-25T12:36:55Z</dcterms:created>
  <dcterms:modified xsi:type="dcterms:W3CDTF">2025-08-25T12:38:06Z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2022-12-06T15:10:26Z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591c6078-1e6e-47cf-9dcd-c9f0b244fce3</vt:lpwstr>
  </property>
  <property fmtid="{D5CDD505-2E9C-101B-9397-08002B2CF9AE}" pid="8" name="MSIP_Label_e463cba9-5f6c-478d-9329-7b2295e4e8ed_ContentBits">
    <vt:lpwstr>0</vt:lpwstr>
  </property>
</Properties>
</file>